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6" r:id="rId3"/>
    <p:sldId id="257" r:id="rId4"/>
    <p:sldId id="259" r:id="rId5"/>
    <p:sldId id="260" r:id="rId6"/>
    <p:sldId id="261" r:id="rId7"/>
  </p:sldIdLst>
  <p:sldSz cx="7559675" cy="10692130"/>
  <p:notesSz cx="6858000" cy="9144000"/>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DF4"/>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handoutMaster" Target="handoutMasters/handoutMaster1.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gs" Target="tags/tag53.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338015" y="1143000"/>
            <a:ext cx="2181971"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6" Type="http://schemas.openxmlformats.org/officeDocument/2006/relationships/slideLayout" Target="../slideLayouts/slideLayout1.xml"/><Relationship Id="rId15" Type="http://schemas.openxmlformats.org/officeDocument/2006/relationships/image" Target="../media/image1.jpeg"/><Relationship Id="rId14" Type="http://schemas.openxmlformats.org/officeDocument/2006/relationships/tags" Target="../tags/tag14.xml"/><Relationship Id="rId13" Type="http://schemas.openxmlformats.org/officeDocument/2006/relationships/tags" Target="../tags/tag13.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9" Type="http://schemas.openxmlformats.org/officeDocument/2006/relationships/tags" Target="../tags/tag23.xml"/><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7" Type="http://schemas.openxmlformats.org/officeDocument/2006/relationships/slideLayout" Target="../slideLayouts/slideLayout1.xml"/><Relationship Id="rId16" Type="http://schemas.openxmlformats.org/officeDocument/2006/relationships/image" Target="../media/image3.jpeg"/><Relationship Id="rId15" Type="http://schemas.openxmlformats.org/officeDocument/2006/relationships/image" Target="../media/image2.jpeg"/><Relationship Id="rId14" Type="http://schemas.openxmlformats.org/officeDocument/2006/relationships/tags" Target="../tags/tag28.xml"/><Relationship Id="rId13" Type="http://schemas.openxmlformats.org/officeDocument/2006/relationships/tags" Target="../tags/tag27.xml"/><Relationship Id="rId12" Type="http://schemas.openxmlformats.org/officeDocument/2006/relationships/tags" Target="../tags/tag26.xml"/><Relationship Id="rId11" Type="http://schemas.openxmlformats.org/officeDocument/2006/relationships/tags" Target="../tags/tag25.xml"/><Relationship Id="rId10" Type="http://schemas.openxmlformats.org/officeDocument/2006/relationships/tags" Target="../tags/tag24.xml"/><Relationship Id="rId1" Type="http://schemas.openxmlformats.org/officeDocument/2006/relationships/tags" Target="../tags/tag15.xml"/></Relationships>
</file>

<file path=ppt/slides/_rels/slide3.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tags" Target="../tags/tag36.xml"/><Relationship Id="rId7" Type="http://schemas.openxmlformats.org/officeDocument/2006/relationships/tags" Target="../tags/tag35.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s>
</file>

<file path=ppt/slides/_rels/slide4.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tags" Target="../tags/tag44.xml"/><Relationship Id="rId7" Type="http://schemas.openxmlformats.org/officeDocument/2006/relationships/tags" Target="../tags/tag43.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1.xml"/><Relationship Id="rId8" Type="http://schemas.openxmlformats.org/officeDocument/2006/relationships/tags" Target="../tags/tag52.xml"/><Relationship Id="rId7" Type="http://schemas.openxmlformats.org/officeDocument/2006/relationships/tags" Target="../tags/tag51.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矩形 36"/>
          <p:cNvSpPr/>
          <p:nvPr>
            <p:custDataLst>
              <p:tags r:id="rId1"/>
            </p:custDataLst>
          </p:nvPr>
        </p:nvSpPr>
        <p:spPr>
          <a:xfrm>
            <a:off x="-635" y="0"/>
            <a:ext cx="7560310" cy="1414780"/>
          </a:xfrm>
          <a:prstGeom prst="rect">
            <a:avLst/>
          </a:prstGeom>
          <a:solidFill>
            <a:schemeClr val="tx1"/>
          </a:solidFill>
          <a:ln w="9525">
            <a:noFill/>
          </a:ln>
        </p:spPr>
        <p:txBody>
          <a:bodyPr anchor="b"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endParaRPr lang="zh-CN" altLang="en-US" sz="2800" b="1" dirty="0">
              <a:solidFill>
                <a:schemeClr val="bg1"/>
              </a:solidFill>
              <a:latin typeface="方正中等线简体" panose="02010601030101010101" pitchFamily="65" charset="-122"/>
              <a:ea typeface="方正中等线简体" panose="02010601030101010101" pitchFamily="65" charset="-122"/>
            </a:endParaRPr>
          </a:p>
        </p:txBody>
      </p:sp>
      <p:sp>
        <p:nvSpPr>
          <p:cNvPr id="3078" name="TextBox 42"/>
          <p:cNvSpPr txBox="1"/>
          <p:nvPr>
            <p:custDataLst>
              <p:tags r:id="rId2"/>
            </p:custDataLst>
          </p:nvPr>
        </p:nvSpPr>
        <p:spPr>
          <a:xfrm>
            <a:off x="271145" y="132715"/>
            <a:ext cx="6659245" cy="1263015"/>
          </a:xfrm>
          <a:prstGeom prst="rect">
            <a:avLst/>
          </a:prstGeom>
          <a:noFill/>
          <a:ln w="9525">
            <a:noFill/>
          </a:ln>
        </p:spPr>
        <p:txBody>
          <a:bodyPr wrap="square">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en-US" sz="2400" b="1" kern="0" dirty="0">
                <a:solidFill>
                  <a:schemeClr val="bg1">
                    <a:alpha val="100000"/>
                  </a:schemeClr>
                </a:solidFill>
                <a:latin typeface="方正黑体简体" panose="02000000000000000000" charset="-122"/>
                <a:ea typeface="方正黑体简体" panose="02000000000000000000" charset="-122"/>
                <a:cs typeface="方正黑体简体" panose="02000000000000000000" charset="-122"/>
                <a:sym typeface="+mn-ea"/>
              </a:rPr>
              <a:t>4</a:t>
            </a:r>
            <a:r>
              <a:rPr sz="2400" b="1" kern="0" dirty="0">
                <a:solidFill>
                  <a:schemeClr val="bg1">
                    <a:alpha val="100000"/>
                  </a:schemeClr>
                </a:solidFill>
                <a:latin typeface="方正黑体简体" panose="02000000000000000000" charset="-122"/>
                <a:ea typeface="方正黑体简体" panose="02000000000000000000" charset="-122"/>
                <a:cs typeface="方正黑体简体" panose="02000000000000000000" charset="-122"/>
                <a:sym typeface="+mn-ea"/>
              </a:rPr>
              <a:t>万兆上联三层网管以太网交换机</a:t>
            </a:r>
            <a:r>
              <a:rPr sz="1600" b="1" kern="0" dirty="0">
                <a:solidFill>
                  <a:schemeClr val="bg1">
                    <a:alpha val="100000"/>
                  </a:schemeClr>
                </a:solidFill>
                <a:latin typeface="Arial" panose="020B0604020202020204"/>
                <a:ea typeface="Arial" panose="020B0604020202020204"/>
                <a:cs typeface="Arial" panose="020B0604020202020204"/>
                <a:sym typeface="+mn-ea"/>
              </a:rPr>
              <a:t> </a:t>
            </a:r>
            <a:endParaRPr sz="1600" b="1" kern="0" dirty="0">
              <a:solidFill>
                <a:schemeClr val="bg1">
                  <a:alpha val="100000"/>
                </a:schemeClr>
              </a:solidFill>
              <a:latin typeface="Arial" panose="020B0604020202020204"/>
              <a:ea typeface="Arial" panose="020B0604020202020204"/>
              <a:cs typeface="Arial" panose="020B0604020202020204"/>
              <a:sym typeface="+mn-ea"/>
            </a:endParaRPr>
          </a:p>
          <a:p>
            <a:pPr marL="0" lvl="0" indent="0" eaLnBrk="1" hangingPunct="1">
              <a:spcBef>
                <a:spcPct val="0"/>
              </a:spcBef>
              <a:buNone/>
            </a:pPr>
            <a:r>
              <a:rPr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16个10/ 100/ 1000Base-T RJ45 </a:t>
            </a:r>
            <a:endParaRPr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endParaRPr>
          </a:p>
          <a:p>
            <a:pPr marL="0" lvl="0" indent="0" eaLnBrk="1" hangingPunct="1">
              <a:spcBef>
                <a:spcPct val="0"/>
              </a:spcBef>
              <a:buNone/>
            </a:pPr>
            <a:r>
              <a:rPr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8个Combo(10/100/1000Base-T+100/1000Base-X)</a:t>
            </a:r>
            <a:endParaRPr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endParaRPr>
          </a:p>
          <a:p>
            <a:pPr marL="0" lvl="0" indent="0" eaLnBrk="1" hangingPunct="1">
              <a:spcBef>
                <a:spcPct val="0"/>
              </a:spcBef>
              <a:buNone/>
            </a:pPr>
            <a:r>
              <a:rPr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4</a:t>
            </a:r>
            <a:r>
              <a:rPr lang="zh-CN"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个</a:t>
            </a:r>
            <a:r>
              <a:rPr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 1/10G SFP</a:t>
            </a:r>
            <a:r>
              <a:rPr lang="en-US"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a:t>
            </a:r>
            <a:r>
              <a:rPr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 </a:t>
            </a:r>
            <a:r>
              <a:rPr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 </a:t>
            </a:r>
            <a:endParaRPr sz="16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endParaRPr>
          </a:p>
        </p:txBody>
      </p:sp>
      <p:cxnSp>
        <p:nvCxnSpPr>
          <p:cNvPr id="3082" name="直接连接符 23"/>
          <p:cNvCxnSpPr/>
          <p:nvPr>
            <p:custDataLst>
              <p:tags r:id="rId3"/>
            </p:custDataLst>
          </p:nvPr>
        </p:nvCxnSpPr>
        <p:spPr>
          <a:xfrm>
            <a:off x="10160" y="10454005"/>
            <a:ext cx="7192010" cy="13335"/>
          </a:xfrm>
          <a:prstGeom prst="line">
            <a:avLst/>
          </a:prstGeom>
          <a:ln w="19050" cap="flat" cmpd="sng">
            <a:solidFill>
              <a:srgbClr val="808080"/>
            </a:solidFill>
            <a:prstDash val="solid"/>
            <a:headEnd type="none" w="med" len="med"/>
            <a:tailEnd type="none" w="med" len="med"/>
          </a:ln>
        </p:spPr>
      </p:cxnSp>
      <p:sp>
        <p:nvSpPr>
          <p:cNvPr id="13" name="矩形 36"/>
          <p:cNvSpPr>
            <a:spLocks noChangeArrowheads="1"/>
          </p:cNvSpPr>
          <p:nvPr>
            <p:custDataLst>
              <p:tags r:id="rId4"/>
            </p:custDataLst>
          </p:nvPr>
        </p:nvSpPr>
        <p:spPr bwMode="auto">
          <a:xfrm flipH="1">
            <a:off x="7203440" y="10375265"/>
            <a:ext cx="381000" cy="211138"/>
          </a:xfrm>
          <a:prstGeom prst="rect">
            <a:avLst/>
          </a:prstGeom>
          <a:solidFill>
            <a:schemeClr val="tx1">
              <a:lumMod val="85000"/>
              <a:lumOff val="15000"/>
            </a:schemeClr>
          </a:solidFill>
          <a:ln>
            <a:noFill/>
          </a:ln>
        </p:spPr>
        <p:txBody>
          <a:bodyPr anchor="ctr"/>
          <a:lstStyle>
            <a:lvl1pPr eaLnBrk="0" hangingPunct="0">
              <a:defRPr sz="2000">
                <a:solidFill>
                  <a:schemeClr val="tx1"/>
                </a:solidFill>
                <a:latin typeface="Arial" panose="020B0604020202020204" pitchFamily="34" charset="0"/>
                <a:ea typeface="宋体" panose="02010600030101010101" pitchFamily="2" charset="-122"/>
              </a:defRPr>
            </a:lvl1pPr>
            <a:lvl2pPr marL="742950" indent="-285750" eaLnBrk="0" hangingPunct="0">
              <a:defRPr sz="2000">
                <a:solidFill>
                  <a:schemeClr val="tx1"/>
                </a:solidFill>
                <a:latin typeface="Arial" panose="020B0604020202020204" pitchFamily="34" charset="0"/>
                <a:ea typeface="宋体" panose="02010600030101010101" pitchFamily="2" charset="-122"/>
              </a:defRPr>
            </a:lvl2pPr>
            <a:lvl3pPr marL="1143000" indent="-228600" eaLnBrk="0" hangingPunct="0">
              <a:defRPr sz="2000">
                <a:solidFill>
                  <a:schemeClr val="tx1"/>
                </a:solidFill>
                <a:latin typeface="Arial" panose="020B0604020202020204" pitchFamily="34" charset="0"/>
                <a:ea typeface="宋体" panose="02010600030101010101" pitchFamily="2" charset="-122"/>
              </a:defRPr>
            </a:lvl3pPr>
            <a:lvl4pPr marL="1600200" indent="-228600" eaLnBrk="0" hangingPunct="0">
              <a:defRPr sz="2000">
                <a:solidFill>
                  <a:schemeClr val="tx1"/>
                </a:solidFill>
                <a:latin typeface="Arial" panose="020B0604020202020204" pitchFamily="34" charset="0"/>
                <a:ea typeface="宋体" panose="02010600030101010101" pitchFamily="2" charset="-122"/>
              </a:defRPr>
            </a:lvl4pPr>
            <a:lvl5pPr marL="2057400" indent="-228600" eaLnBrk="0" hangingPunc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rPr>
              <a:t>1</a:t>
            </a:r>
            <a:endPar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3092" name="TextBox 4"/>
          <p:cNvSpPr txBox="1"/>
          <p:nvPr>
            <p:custDataLst>
              <p:tags r:id="rId5"/>
            </p:custDataLst>
          </p:nvPr>
        </p:nvSpPr>
        <p:spPr>
          <a:xfrm>
            <a:off x="5485765" y="10340340"/>
            <a:ext cx="309880" cy="245110"/>
          </a:xfrm>
          <a:prstGeom prst="rect">
            <a:avLst/>
          </a:prstGeom>
          <a:solidFill>
            <a:schemeClr val="bg1"/>
          </a:solid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l" eaLnBrk="1" hangingPunct="1">
              <a:spcBef>
                <a:spcPct val="0"/>
              </a:spcBef>
              <a:buNone/>
            </a:pPr>
            <a:endParaRPr lang="en-US" altLang="zh-CN" sz="1000" dirty="0">
              <a:solidFill>
                <a:srgbClr val="404040"/>
              </a:solidFill>
              <a:latin typeface="微软雅黑" panose="020B0503020204020204" charset="-122"/>
              <a:ea typeface="微软雅黑" panose="020B0503020204020204" charset="-122"/>
            </a:endParaRPr>
          </a:p>
        </p:txBody>
      </p:sp>
      <p:sp>
        <p:nvSpPr>
          <p:cNvPr id="6" name="文本框 5"/>
          <p:cNvSpPr txBox="1"/>
          <p:nvPr/>
        </p:nvSpPr>
        <p:spPr>
          <a:xfrm>
            <a:off x="1030605" y="1535430"/>
            <a:ext cx="5448935" cy="645160"/>
          </a:xfrm>
          <a:prstGeom prst="rect">
            <a:avLst/>
          </a:prstGeom>
          <a:noFill/>
        </p:spPr>
        <p:txBody>
          <a:bodyPr wrap="square" rtlCol="0">
            <a:spAutoFit/>
          </a:bodyPr>
          <a:p>
            <a:pPr algn="ctr"/>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rPr>
              <a:t>三层网管4万兆光24千兆电8Combo口交换机</a:t>
            </a:r>
            <a:endPar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endParaRPr>
          </a:p>
          <a:p>
            <a:pPr algn="ctr"/>
            <a:r>
              <a:rPr lang="en-US" altLang="zh-CN"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rPr>
              <a:t>LBT</a:t>
            </a:r>
            <a:r>
              <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rPr>
              <a:t>-S5336X-4X8C24T</a:t>
            </a:r>
            <a:endParaRPr lang="zh-CN" altLang="en-US" b="1">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endParaRPr>
          </a:p>
        </p:txBody>
      </p:sp>
      <p:sp>
        <p:nvSpPr>
          <p:cNvPr id="3088" name="TextBox 44"/>
          <p:cNvSpPr txBox="1"/>
          <p:nvPr>
            <p:custDataLst>
              <p:tags r:id="rId6"/>
            </p:custDataLst>
          </p:nvPr>
        </p:nvSpPr>
        <p:spPr>
          <a:xfrm>
            <a:off x="6352540" y="1138238"/>
            <a:ext cx="1136015" cy="229870"/>
          </a:xfrm>
          <a:prstGeom prst="rect">
            <a:avLst/>
          </a:prstGeom>
          <a:noFill/>
          <a:ln w="9525" cap="flat" cmpd="sng">
            <a:solidFill>
              <a:srgbClr val="000000"/>
            </a:solidFill>
            <a:prstDash val="solid"/>
            <a:miter/>
            <a:headEnd type="none" w="med" len="med"/>
            <a:tailEnd type="none" w="med" len="med"/>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900" dirty="0">
                <a:solidFill>
                  <a:schemeClr val="bg1"/>
                </a:solidFill>
                <a:latin typeface="微软雅黑" panose="020B0503020204020204" charset="-122"/>
                <a:ea typeface="微软雅黑" panose="020B0503020204020204" charset="-122"/>
              </a:rPr>
              <a:t>产品规格书 </a:t>
            </a:r>
            <a:r>
              <a:rPr lang="en-US" altLang="zh-CN" sz="900" dirty="0">
                <a:solidFill>
                  <a:schemeClr val="bg1"/>
                </a:solidFill>
                <a:latin typeface="微软雅黑" panose="020B0503020204020204" charset="-122"/>
                <a:ea typeface="微软雅黑" panose="020B0503020204020204" charset="-122"/>
              </a:rPr>
              <a:t>Ver1.0</a:t>
            </a:r>
            <a:endParaRPr lang="zh-CN" altLang="en-US" sz="900" dirty="0">
              <a:solidFill>
                <a:schemeClr val="bg1"/>
              </a:solidFill>
              <a:latin typeface="微软雅黑" panose="020B0503020204020204" charset="-122"/>
              <a:ea typeface="微软雅黑" panose="020B0503020204020204" charset="-122"/>
            </a:endParaRPr>
          </a:p>
        </p:txBody>
      </p:sp>
      <p:cxnSp>
        <p:nvCxnSpPr>
          <p:cNvPr id="2" name="直接连接符 35"/>
          <p:cNvCxnSpPr/>
          <p:nvPr>
            <p:custDataLst>
              <p:tags r:id="rId7"/>
            </p:custDataLst>
          </p:nvPr>
        </p:nvCxnSpPr>
        <p:spPr>
          <a:xfrm>
            <a:off x="1419543" y="4010343"/>
            <a:ext cx="5480050" cy="0"/>
          </a:xfrm>
          <a:prstGeom prst="line">
            <a:avLst/>
          </a:prstGeom>
          <a:ln w="19050" cap="flat" cmpd="sng">
            <a:solidFill>
              <a:schemeClr val="tx1"/>
            </a:solidFill>
            <a:prstDash val="solid"/>
            <a:headEnd type="none" w="med" len="med"/>
            <a:tailEnd type="none" w="med" len="med"/>
          </a:ln>
        </p:spPr>
      </p:cxnSp>
      <p:sp>
        <p:nvSpPr>
          <p:cNvPr id="4" name="TextBox 29"/>
          <p:cNvSpPr txBox="1"/>
          <p:nvPr>
            <p:custDataLst>
              <p:tags r:id="rId8"/>
            </p:custDataLst>
          </p:nvPr>
        </p:nvSpPr>
        <p:spPr>
          <a:xfrm>
            <a:off x="662305" y="3865880"/>
            <a:ext cx="1447800" cy="260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1100" b="1" dirty="0">
                <a:latin typeface="微软雅黑" panose="020B0503020204020204" charset="-122"/>
                <a:ea typeface="微软雅黑" panose="020B0503020204020204" charset="-122"/>
              </a:rPr>
              <a:t>产品特点</a:t>
            </a:r>
            <a:endParaRPr lang="zh-CN" altLang="en-US" sz="1100" b="1" dirty="0">
              <a:latin typeface="微软雅黑" panose="020B0503020204020204" charset="-122"/>
              <a:ea typeface="微软雅黑" panose="020B0503020204020204" charset="-122"/>
            </a:endParaRPr>
          </a:p>
        </p:txBody>
      </p:sp>
      <p:sp>
        <p:nvSpPr>
          <p:cNvPr id="5" name="圆角矩形 4"/>
          <p:cNvSpPr/>
          <p:nvPr>
            <p:custDataLst>
              <p:tags r:id="rId9"/>
            </p:custDataLst>
          </p:nvPr>
        </p:nvSpPr>
        <p:spPr>
          <a:xfrm>
            <a:off x="746760" y="4189730"/>
            <a:ext cx="6113780" cy="2732405"/>
          </a:xfrm>
          <a:prstGeom prst="roundRect">
            <a:avLst>
              <a:gd name="adj" fmla="val 0"/>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2000" b="0" i="0" u="none" strike="noStrike" kern="1200" cap="none" spc="0" normalizeH="0" baseline="0" noProof="0">
              <a:ln>
                <a:noFill/>
              </a:ln>
              <a:solidFill>
                <a:schemeClr val="lt1"/>
              </a:solidFill>
              <a:effectLst/>
              <a:uLnTx/>
              <a:uFillTx/>
              <a:latin typeface="+mn-lt"/>
              <a:ea typeface="+mn-ea"/>
              <a:cs typeface="+mn-cs"/>
            </a:endParaRPr>
          </a:p>
        </p:txBody>
      </p:sp>
      <p:sp>
        <p:nvSpPr>
          <p:cNvPr id="7" name="TextBox 15"/>
          <p:cNvSpPr txBox="1"/>
          <p:nvPr>
            <p:custDataLst>
              <p:tags r:id="rId10"/>
            </p:custDataLst>
          </p:nvPr>
        </p:nvSpPr>
        <p:spPr>
          <a:xfrm>
            <a:off x="745490" y="3931285"/>
            <a:ext cx="6065838" cy="299974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50000"/>
              </a:lnSpc>
              <a:spcBef>
                <a:spcPct val="0"/>
              </a:spcBef>
              <a:buFont typeface="Wingdings" panose="05000000000000000000" charset="0"/>
              <a:buNone/>
            </a:pPr>
            <a:endParaRPr lang="zh-CN"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16个10/100/1000Base-T 自适应RJ45 端口</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lang="en-US" altLang="zh-CN" sz="900" dirty="0">
                <a:solidFill>
                  <a:srgbClr val="262626"/>
                </a:solidFill>
                <a:latin typeface="微软雅黑" panose="020B0503020204020204" charset="-122"/>
                <a:ea typeface="微软雅黑" panose="020B0503020204020204" charset="-122"/>
                <a:sym typeface="+mn-ea"/>
              </a:rPr>
              <a:t>8个Combo(10/100/1000Base-T+100/1000Base-X)</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4 个1/10GSFP+万兆光口插槽</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支持IEEE 802.1Q VLAN及GVRP协议，简易网络规划</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电源输入AC：100-240V 50/60Hz，大大提高产品供电可靠性</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支持STP/RSTP/MSTP生成树协议，SNMPv1/v2/v3，确保网络安全</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支持ERPS以太网多环保护技术，环网收敛时间≤20ms</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支持端口镜像功能，便于在线调试</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支持端口限速、广播风暴抑制、组播风暴抑制、未知单播风暴抑制</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安全管理：支持ACL访问控制列表，支持802.1X，支持用户分级管理</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管理功能：支持WEB、CLI、SNMP管理方式</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监控维护：支持端口镜像，接口状态监控，日志管理</a:t>
            </a:r>
            <a:endParaRPr sz="900" dirty="0">
              <a:solidFill>
                <a:srgbClr val="262626"/>
              </a:solidFill>
              <a:latin typeface="微软雅黑" panose="020B0503020204020204" charset="-122"/>
              <a:ea typeface="微软雅黑" panose="020B0503020204020204" charset="-122"/>
              <a:sym typeface="+mn-ea"/>
            </a:endParaRPr>
          </a:p>
          <a:p>
            <a:pPr lvl="0" eaLnBrk="1" hangingPunct="1">
              <a:lnSpc>
                <a:spcPct val="150000"/>
              </a:lnSpc>
              <a:spcBef>
                <a:spcPct val="0"/>
              </a:spcBef>
              <a:buFont typeface="Wingdings" panose="05000000000000000000" charset="0"/>
              <a:buChar char="Ø"/>
            </a:pPr>
            <a:r>
              <a:rPr sz="900" dirty="0">
                <a:solidFill>
                  <a:srgbClr val="262626"/>
                </a:solidFill>
                <a:latin typeface="微软雅黑" panose="020B0503020204020204" charset="-122"/>
                <a:ea typeface="微软雅黑" panose="020B0503020204020204" charset="-122"/>
                <a:sym typeface="+mn-ea"/>
              </a:rPr>
              <a:t>采用风扇散热电路设计，钢合金外壳，</a:t>
            </a:r>
            <a:r>
              <a:rPr sz="9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1U/19 寸机柜安装</a:t>
            </a:r>
            <a:endParaRPr sz="900" dirty="0">
              <a:solidFill>
                <a:srgbClr val="262626"/>
              </a:solidFill>
              <a:latin typeface="微软雅黑" panose="020B0503020204020204" charset="-122"/>
              <a:ea typeface="微软雅黑" panose="020B0503020204020204" charset="-122"/>
              <a:sym typeface="+mn-ea"/>
            </a:endParaRPr>
          </a:p>
        </p:txBody>
      </p:sp>
      <p:cxnSp>
        <p:nvCxnSpPr>
          <p:cNvPr id="11" name="直接连接符 35"/>
          <p:cNvCxnSpPr/>
          <p:nvPr>
            <p:custDataLst>
              <p:tags r:id="rId11"/>
            </p:custDataLst>
          </p:nvPr>
        </p:nvCxnSpPr>
        <p:spPr>
          <a:xfrm>
            <a:off x="1419543" y="7201853"/>
            <a:ext cx="5480050" cy="0"/>
          </a:xfrm>
          <a:prstGeom prst="line">
            <a:avLst/>
          </a:prstGeom>
          <a:ln w="19050" cap="flat" cmpd="sng">
            <a:solidFill>
              <a:schemeClr val="tx1"/>
            </a:solidFill>
            <a:prstDash val="solid"/>
            <a:headEnd type="none" w="med" len="med"/>
            <a:tailEnd type="none" w="med" len="med"/>
          </a:ln>
        </p:spPr>
      </p:cxnSp>
      <p:sp>
        <p:nvSpPr>
          <p:cNvPr id="15" name="TextBox 29"/>
          <p:cNvSpPr txBox="1"/>
          <p:nvPr>
            <p:custDataLst>
              <p:tags r:id="rId12"/>
            </p:custDataLst>
          </p:nvPr>
        </p:nvSpPr>
        <p:spPr>
          <a:xfrm>
            <a:off x="662305" y="7057390"/>
            <a:ext cx="1447800" cy="26035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spcBef>
                <a:spcPct val="0"/>
              </a:spcBef>
              <a:buNone/>
            </a:pPr>
            <a:r>
              <a:rPr lang="zh-CN" altLang="en-US" sz="1100" b="1" dirty="0">
                <a:latin typeface="微软雅黑" panose="020B0503020204020204" charset="-122"/>
                <a:ea typeface="微软雅黑" panose="020B0503020204020204" charset="-122"/>
              </a:rPr>
              <a:t>产品概述:</a:t>
            </a:r>
            <a:endParaRPr lang="zh-CN" altLang="en-US" sz="1100" b="1" dirty="0">
              <a:latin typeface="微软雅黑" panose="020B0503020204020204" charset="-122"/>
              <a:ea typeface="微软雅黑" panose="020B0503020204020204" charset="-122"/>
            </a:endParaRPr>
          </a:p>
        </p:txBody>
      </p:sp>
      <p:sp>
        <p:nvSpPr>
          <p:cNvPr id="16" name="圆角矩形 15"/>
          <p:cNvSpPr/>
          <p:nvPr>
            <p:custDataLst>
              <p:tags r:id="rId13"/>
            </p:custDataLst>
          </p:nvPr>
        </p:nvSpPr>
        <p:spPr>
          <a:xfrm>
            <a:off x="746760" y="7462520"/>
            <a:ext cx="6113780" cy="2740660"/>
          </a:xfrm>
          <a:prstGeom prst="roundRect">
            <a:avLst>
              <a:gd name="adj" fmla="val 0"/>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2000" b="0" i="0" u="none" strike="noStrike" kern="1200" cap="none" spc="0" normalizeH="0" baseline="0" noProof="0">
              <a:ln>
                <a:noFill/>
              </a:ln>
              <a:solidFill>
                <a:schemeClr val="lt1"/>
              </a:solidFill>
              <a:effectLst/>
              <a:uLnTx/>
              <a:uFillTx/>
              <a:latin typeface="+mn-lt"/>
              <a:ea typeface="+mn-ea"/>
              <a:cs typeface="+mn-cs"/>
            </a:endParaRPr>
          </a:p>
        </p:txBody>
      </p:sp>
      <p:sp>
        <p:nvSpPr>
          <p:cNvPr id="17" name="TextBox 15"/>
          <p:cNvSpPr txBox="1"/>
          <p:nvPr>
            <p:custDataLst>
              <p:tags r:id="rId14"/>
            </p:custDataLst>
          </p:nvPr>
        </p:nvSpPr>
        <p:spPr>
          <a:xfrm>
            <a:off x="903605" y="7522845"/>
            <a:ext cx="5758180" cy="216852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just" eaLnBrk="1" hangingPunct="1">
              <a:lnSpc>
                <a:spcPct val="150000"/>
              </a:lnSpc>
              <a:spcBef>
                <a:spcPct val="0"/>
              </a:spcBef>
              <a:buFont typeface="Wingdings" panose="05000000000000000000" charset="0"/>
              <a:buNone/>
            </a:pPr>
            <a:r>
              <a:rPr lang="en-US" sz="900" dirty="0">
                <a:solidFill>
                  <a:srgbClr val="262626"/>
                </a:solidFill>
                <a:latin typeface="微软雅黑" panose="020B0503020204020204" charset="-122"/>
                <a:ea typeface="微软雅黑" panose="020B0503020204020204" charset="-122"/>
                <a:sym typeface="+mn-ea"/>
              </a:rPr>
              <a:t>       </a:t>
            </a:r>
            <a:r>
              <a:rPr sz="900" dirty="0">
                <a:solidFill>
                  <a:srgbClr val="262626"/>
                </a:solidFill>
                <a:latin typeface="微软雅黑" panose="020B0503020204020204" charset="-122"/>
                <a:ea typeface="微软雅黑" panose="020B0503020204020204" charset="-122"/>
                <a:sym typeface="+mn-ea"/>
              </a:rPr>
              <a:t>以太网交换机（简称交换机）是专门为满足灵活多变的应用需求而提供的一种高性价比的组网设备。针对控制的实际需求，交换机解决了通信实时性、网络可用性能和安全性等技术问题。与普通商业交换机相比，交换机在设计以及在元器件的选用上更为苛刻，更能适应控制现场的恶劣现场的需要。</a:t>
            </a:r>
            <a:r>
              <a:rPr lang="en-US" sz="900" dirty="0">
                <a:solidFill>
                  <a:srgbClr val="262626"/>
                </a:solidFill>
                <a:latin typeface="微软雅黑" panose="020B0503020204020204" charset="-122"/>
                <a:ea typeface="微软雅黑" panose="020B0503020204020204" charset="-122"/>
                <a:sym typeface="+mn-ea"/>
              </a:rPr>
              <a:t>LBT</a:t>
            </a:r>
            <a:r>
              <a:rPr sz="900" dirty="0">
                <a:solidFill>
                  <a:srgbClr val="262626"/>
                </a:solidFill>
                <a:latin typeface="微软雅黑" panose="020B0503020204020204" charset="-122"/>
                <a:ea typeface="微软雅黑" panose="020B0503020204020204" charset="-122"/>
                <a:sym typeface="+mn-ea"/>
              </a:rPr>
              <a:t>-S5336X-4X8C24T系列交换机自主研发的三层管理型交换机，具有16个10/ 100/ 1000Mbps自适应 RJ45 端口</a:t>
            </a:r>
            <a:r>
              <a:rPr lang="en-US" sz="900" dirty="0">
                <a:solidFill>
                  <a:srgbClr val="262626"/>
                </a:solidFill>
                <a:latin typeface="微软雅黑" panose="020B0503020204020204" charset="-122"/>
                <a:ea typeface="微软雅黑" panose="020B0503020204020204" charset="-122"/>
                <a:sym typeface="+mn-ea"/>
              </a:rPr>
              <a:t>,</a:t>
            </a:r>
            <a:r>
              <a:rPr lang="en-US" altLang="zh-CN" sz="900" dirty="0">
                <a:solidFill>
                  <a:srgbClr val="262626"/>
                </a:solidFill>
                <a:latin typeface="微软雅黑" panose="020B0503020204020204" charset="-122"/>
                <a:ea typeface="微软雅黑" panose="020B0503020204020204" charset="-122"/>
                <a:sym typeface="+mn-ea"/>
              </a:rPr>
              <a:t>8个Combo(10/100/1000Base-T+100/1000Base-X)</a:t>
            </a:r>
            <a:r>
              <a:rPr lang="zh-CN" altLang="en-US" sz="900" dirty="0">
                <a:solidFill>
                  <a:srgbClr val="262626"/>
                </a:solidFill>
                <a:latin typeface="微软雅黑" panose="020B0503020204020204" charset="-122"/>
                <a:ea typeface="微软雅黑" panose="020B0503020204020204" charset="-122"/>
                <a:sym typeface="+mn-ea"/>
              </a:rPr>
              <a:t>和</a:t>
            </a:r>
            <a:r>
              <a:rPr sz="900" dirty="0">
                <a:solidFill>
                  <a:srgbClr val="262626"/>
                </a:solidFill>
                <a:latin typeface="微软雅黑" panose="020B0503020204020204" charset="-122"/>
                <a:ea typeface="微软雅黑" panose="020B0503020204020204" charset="-122"/>
                <a:sym typeface="+mn-ea"/>
              </a:rPr>
              <a:t>4个SFP</a:t>
            </a:r>
            <a:r>
              <a:rPr lang="en-US" sz="900" dirty="0">
                <a:solidFill>
                  <a:srgbClr val="262626"/>
                </a:solidFill>
                <a:latin typeface="微软雅黑" panose="020B0503020204020204" charset="-122"/>
                <a:ea typeface="微软雅黑" panose="020B0503020204020204" charset="-122"/>
                <a:sym typeface="+mn-ea"/>
              </a:rPr>
              <a:t>+</a:t>
            </a:r>
            <a:r>
              <a:rPr sz="900" dirty="0">
                <a:solidFill>
                  <a:srgbClr val="262626"/>
                </a:solidFill>
                <a:latin typeface="微软雅黑" panose="020B0503020204020204" charset="-122"/>
                <a:ea typeface="微软雅黑" panose="020B0503020204020204" charset="-122"/>
                <a:sym typeface="+mn-ea"/>
              </a:rPr>
              <a:t>万兆光口。每个 RJ45 端口均支持 MDI/MDIX 自动翻转和线速转发功能。不仅通过宽范围工作环境温度、高防护等级等技术，提供了如耐振动、耐高/低温、尘、防雷等卓越的级品质； 而且集成路由、交换、安全等各种丰富协议，同</a:t>
            </a:r>
            <a:r>
              <a:rPr sz="900" dirty="0">
                <a:solidFill>
                  <a:srgbClr val="262626"/>
                </a:solidFill>
                <a:latin typeface="微软雅黑" panose="020B0503020204020204" charset="-122"/>
                <a:ea typeface="微软雅黑" panose="020B0503020204020204" charset="-122"/>
                <a:sym typeface="+mn-ea"/>
              </a:rPr>
              <a:t>时电源输入（AC：100-240V 50/60Hz）支持公有以太网多环保护技术（ERPS），大大提升了组网灵活度，并增强了网络的可靠性和安全性。与传统交换机相比，</a:t>
            </a:r>
            <a:r>
              <a:rPr lang="en-US" sz="900" dirty="0">
                <a:solidFill>
                  <a:srgbClr val="262626"/>
                </a:solidFill>
                <a:latin typeface="微软雅黑" panose="020B0503020204020204" charset="-122"/>
                <a:ea typeface="微软雅黑" panose="020B0503020204020204" charset="-122"/>
                <a:sym typeface="+mn-ea"/>
              </a:rPr>
              <a:t>LBT</a:t>
            </a:r>
            <a:r>
              <a:rPr sz="900" dirty="0">
                <a:solidFill>
                  <a:srgbClr val="262626"/>
                </a:solidFill>
                <a:latin typeface="微软雅黑" panose="020B0503020204020204" charset="-122"/>
                <a:ea typeface="微软雅黑" panose="020B0503020204020204" charset="-122"/>
                <a:sym typeface="+mn-ea"/>
              </a:rPr>
              <a:t>-S5336X-4X8C24T系列提供了坚固、易用、安全的交换基础设施，更能满足平安城市、智能交通、室外监控和其他恶劣环境中的部署要求。</a:t>
            </a:r>
            <a:endParaRPr sz="900" dirty="0">
              <a:solidFill>
                <a:srgbClr val="262626"/>
              </a:solidFill>
              <a:latin typeface="微软雅黑" panose="020B0503020204020204" charset="-122"/>
              <a:ea typeface="微软雅黑" panose="020B0503020204020204" charset="-122"/>
              <a:sym typeface="+mn-ea"/>
            </a:endParaRPr>
          </a:p>
        </p:txBody>
      </p:sp>
      <p:pic>
        <p:nvPicPr>
          <p:cNvPr id="8" name="图片 7" descr="IMG_4331~1"/>
          <p:cNvPicPr>
            <a:picLocks noChangeAspect="1"/>
          </p:cNvPicPr>
          <p:nvPr/>
        </p:nvPicPr>
        <p:blipFill>
          <a:blip r:embed="rId15"/>
          <a:srcRect t="41638" b="41831"/>
          <a:stretch>
            <a:fillRect/>
          </a:stretch>
        </p:blipFill>
        <p:spPr>
          <a:xfrm>
            <a:off x="662305" y="2435860"/>
            <a:ext cx="6333490" cy="104711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82" name="直接连接符 23"/>
          <p:cNvCxnSpPr/>
          <p:nvPr>
            <p:custDataLst>
              <p:tags r:id="rId1"/>
            </p:custDataLst>
          </p:nvPr>
        </p:nvCxnSpPr>
        <p:spPr>
          <a:xfrm>
            <a:off x="10160" y="10454005"/>
            <a:ext cx="7192010" cy="13335"/>
          </a:xfrm>
          <a:prstGeom prst="line">
            <a:avLst/>
          </a:prstGeom>
          <a:ln w="19050" cap="flat" cmpd="sng">
            <a:solidFill>
              <a:srgbClr val="808080"/>
            </a:solidFill>
            <a:prstDash val="solid"/>
            <a:headEnd type="none" w="med" len="med"/>
            <a:tailEnd type="none" w="med" len="med"/>
          </a:ln>
        </p:spPr>
      </p:cxnSp>
      <p:sp>
        <p:nvSpPr>
          <p:cNvPr id="56" name="矩形 36"/>
          <p:cNvSpPr>
            <a:spLocks noChangeArrowheads="1"/>
          </p:cNvSpPr>
          <p:nvPr>
            <p:custDataLst>
              <p:tags r:id="rId2"/>
            </p:custDataLst>
          </p:nvPr>
        </p:nvSpPr>
        <p:spPr bwMode="auto">
          <a:xfrm flipH="1">
            <a:off x="7203440" y="10375265"/>
            <a:ext cx="381000" cy="211138"/>
          </a:xfrm>
          <a:prstGeom prst="rect">
            <a:avLst/>
          </a:prstGeom>
          <a:solidFill>
            <a:schemeClr val="tx1">
              <a:lumMod val="85000"/>
              <a:lumOff val="15000"/>
            </a:schemeClr>
          </a:solidFill>
          <a:ln>
            <a:noFill/>
          </a:ln>
        </p:spPr>
        <p:txBody>
          <a:bodyPr anchor="ctr"/>
          <a:lstStyle>
            <a:lvl1pPr eaLnBrk="0" hangingPunct="0">
              <a:defRPr sz="2000">
                <a:solidFill>
                  <a:schemeClr val="tx1"/>
                </a:solidFill>
                <a:latin typeface="Arial" panose="020B0604020202020204" pitchFamily="34" charset="0"/>
                <a:ea typeface="宋体" panose="02010600030101010101" pitchFamily="2" charset="-122"/>
              </a:defRPr>
            </a:lvl1pPr>
            <a:lvl2pPr marL="742950" indent="-285750" eaLnBrk="0" hangingPunct="0">
              <a:defRPr sz="2000">
                <a:solidFill>
                  <a:schemeClr val="tx1"/>
                </a:solidFill>
                <a:latin typeface="Arial" panose="020B0604020202020204" pitchFamily="34" charset="0"/>
                <a:ea typeface="宋体" panose="02010600030101010101" pitchFamily="2" charset="-122"/>
              </a:defRPr>
            </a:lvl2pPr>
            <a:lvl3pPr marL="1143000" indent="-228600" eaLnBrk="0" hangingPunct="0">
              <a:defRPr sz="2000">
                <a:solidFill>
                  <a:schemeClr val="tx1"/>
                </a:solidFill>
                <a:latin typeface="Arial" panose="020B0604020202020204" pitchFamily="34" charset="0"/>
                <a:ea typeface="宋体" panose="02010600030101010101" pitchFamily="2" charset="-122"/>
              </a:defRPr>
            </a:lvl3pPr>
            <a:lvl4pPr marL="1600200" indent="-228600" eaLnBrk="0" hangingPunct="0">
              <a:defRPr sz="2000">
                <a:solidFill>
                  <a:schemeClr val="tx1"/>
                </a:solidFill>
                <a:latin typeface="Arial" panose="020B0604020202020204" pitchFamily="34" charset="0"/>
                <a:ea typeface="宋体" panose="02010600030101010101" pitchFamily="2" charset="-122"/>
              </a:defRPr>
            </a:lvl4pPr>
            <a:lvl5pPr marL="2057400" indent="-228600" eaLnBrk="0" hangingPunc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rPr>
              <a:t>2</a:t>
            </a:r>
            <a:endPar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3092" name="TextBox 4"/>
          <p:cNvSpPr txBox="1"/>
          <p:nvPr>
            <p:custDataLst>
              <p:tags r:id="rId3"/>
            </p:custDataLst>
          </p:nvPr>
        </p:nvSpPr>
        <p:spPr>
          <a:xfrm>
            <a:off x="5485765" y="10340340"/>
            <a:ext cx="309880" cy="245110"/>
          </a:xfrm>
          <a:prstGeom prst="rect">
            <a:avLst/>
          </a:prstGeom>
          <a:solidFill>
            <a:schemeClr val="bg1"/>
          </a:solid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l" eaLnBrk="1" hangingPunct="1">
              <a:spcBef>
                <a:spcPct val="0"/>
              </a:spcBef>
              <a:buNone/>
            </a:pPr>
            <a:endParaRPr lang="en-US" altLang="zh-CN" sz="1000" dirty="0">
              <a:solidFill>
                <a:srgbClr val="404040"/>
              </a:solidFill>
              <a:latin typeface="微软雅黑" panose="020B0503020204020204" charset="-122"/>
              <a:ea typeface="微软雅黑" panose="020B0503020204020204" charset="-122"/>
            </a:endParaRPr>
          </a:p>
        </p:txBody>
      </p:sp>
      <p:sp>
        <p:nvSpPr>
          <p:cNvPr id="4100" name="圆角矩形 5"/>
          <p:cNvSpPr/>
          <p:nvPr>
            <p:custDataLst>
              <p:tags r:id="rId4"/>
            </p:custDataLst>
          </p:nvPr>
        </p:nvSpPr>
        <p:spPr>
          <a:xfrm>
            <a:off x="7231063" y="211455"/>
            <a:ext cx="328612" cy="150813"/>
          </a:xfrm>
          <a:prstGeom prst="roundRect">
            <a:avLst>
              <a:gd name="adj" fmla="val 0"/>
            </a:avLst>
          </a:prstGeom>
          <a:solidFill>
            <a:srgbClr val="262626"/>
          </a:solidFill>
          <a:ln w="9525" cap="flat" cmpd="sng">
            <a:solidFill>
              <a:srgbClr val="262626"/>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endParaRPr lang="zh-CN" altLang="en-US" sz="1200" dirty="0">
              <a:solidFill>
                <a:schemeClr val="bg1"/>
              </a:solidFill>
              <a:latin typeface="微软雅黑" panose="020B0503020204020204" charset="-122"/>
              <a:ea typeface="微软雅黑" panose="020B0503020204020204" charset="-122"/>
            </a:endParaRPr>
          </a:p>
        </p:txBody>
      </p:sp>
      <p:cxnSp>
        <p:nvCxnSpPr>
          <p:cNvPr id="4101" name="AutoShape 177"/>
          <p:cNvCxnSpPr>
            <a:stCxn id="4141" idx="1"/>
            <a:endCxn id="4100" idx="1"/>
          </p:cNvCxnSpPr>
          <p:nvPr>
            <p:custDataLst>
              <p:tags r:id="rId5"/>
            </p:custDataLst>
          </p:nvPr>
        </p:nvCxnSpPr>
        <p:spPr>
          <a:xfrm flipV="1">
            <a:off x="1216025" y="287020"/>
            <a:ext cx="6015355" cy="29845"/>
          </a:xfrm>
          <a:prstGeom prst="straightConnector1">
            <a:avLst/>
          </a:prstGeom>
          <a:ln w="19050" cap="flat" cmpd="sng">
            <a:solidFill>
              <a:srgbClr val="7F7F7F"/>
            </a:solidFill>
            <a:prstDash val="solid"/>
            <a:headEnd type="none" w="med" len="med"/>
            <a:tailEnd type="none" w="med" len="med"/>
          </a:ln>
        </p:spPr>
      </p:cxnSp>
      <p:sp>
        <p:nvSpPr>
          <p:cNvPr id="4122" name="矩形 31"/>
          <p:cNvSpPr/>
          <p:nvPr>
            <p:custDataLst>
              <p:tags r:id="rId6"/>
            </p:custDataLst>
          </p:nvPr>
        </p:nvSpPr>
        <p:spPr>
          <a:xfrm>
            <a:off x="5542915" y="164465"/>
            <a:ext cx="1576705" cy="259715"/>
          </a:xfrm>
          <a:prstGeom prst="rect">
            <a:avLst/>
          </a:prstGeom>
          <a:solidFill>
            <a:schemeClr val="bg1"/>
          </a:solidFill>
          <a:ln w="9525">
            <a:noFill/>
          </a:ln>
        </p:spPr>
        <p:txBody>
          <a:bodyPr wrap="square" lIns="71755" rIns="71755" anchor="ctr" anchorCtr="1">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l" eaLnBrk="1" hangingPunct="1">
              <a:spcBef>
                <a:spcPct val="0"/>
              </a:spcBef>
              <a:buNone/>
            </a:pPr>
            <a:r>
              <a:rPr lang="en-US" altLang="zh-CN" sz="1000" b="1" dirty="0">
                <a:latin typeface="微软雅黑" panose="020B0503020204020204" charset="-122"/>
                <a:ea typeface="微软雅黑" panose="020B0503020204020204" charset="-122"/>
                <a:sym typeface="+mn-ea"/>
              </a:rPr>
              <a:t>LBT-S5336X-4X8C24T</a:t>
            </a:r>
            <a:endParaRPr lang="en-US" altLang="zh-CN" sz="1000" b="1" dirty="0">
              <a:latin typeface="微软雅黑" panose="020B0503020204020204" charset="-122"/>
              <a:ea typeface="微软雅黑" panose="020B0503020204020204" charset="-122"/>
              <a:sym typeface="+mn-ea"/>
            </a:endParaRPr>
          </a:p>
        </p:txBody>
      </p:sp>
      <p:sp>
        <p:nvSpPr>
          <p:cNvPr id="4141" name="矩形 33"/>
          <p:cNvSpPr/>
          <p:nvPr>
            <p:custDataLst>
              <p:tags r:id="rId7"/>
            </p:custDataLst>
          </p:nvPr>
        </p:nvSpPr>
        <p:spPr>
          <a:xfrm flipH="1">
            <a:off x="-12700" y="211455"/>
            <a:ext cx="1228725" cy="210820"/>
          </a:xfrm>
          <a:prstGeom prst="rect">
            <a:avLst/>
          </a:prstGeom>
          <a:solidFill>
            <a:schemeClr val="tx1"/>
          </a:solid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endParaRPr lang="zh-CN" altLang="en-US" sz="1000" b="1" dirty="0">
              <a:solidFill>
                <a:schemeClr val="bg1"/>
              </a:solidFill>
              <a:ea typeface="微软雅黑" panose="020B0503020204020204" charset="-122"/>
              <a:sym typeface="Arial" panose="020B0604020202020204" pitchFamily="34" charset="0"/>
            </a:endParaRPr>
          </a:p>
        </p:txBody>
      </p:sp>
      <p:sp>
        <p:nvSpPr>
          <p:cNvPr id="25" name="文本框 24"/>
          <p:cNvSpPr txBox="1"/>
          <p:nvPr/>
        </p:nvSpPr>
        <p:spPr>
          <a:xfrm>
            <a:off x="640715" y="864235"/>
            <a:ext cx="6166485" cy="4102735"/>
          </a:xfrm>
          <a:prstGeom prst="rect">
            <a:avLst/>
          </a:prstGeom>
          <a:noFill/>
        </p:spPr>
        <p:txBody>
          <a:bodyPr wrap="square" rtlCol="0">
            <a:noAutofit/>
          </a:bodyPr>
          <a:p>
            <a:pPr indent="0" algn="just">
              <a:lnSpc>
                <a:spcPct val="130000"/>
              </a:lnSpc>
              <a:buFont typeface="Wingdings" panose="05000000000000000000" charset="0"/>
              <a:buNone/>
            </a:pPr>
            <a:r>
              <a:rPr lang="zh-CN" altLang="en-US" sz="1400" b="1">
                <a:solidFill>
                  <a:schemeClr val="tx1"/>
                </a:solidFill>
                <a:latin typeface="微软雅黑" panose="020B0503020204020204" charset="-122"/>
                <a:ea typeface="微软雅黑" panose="020B0503020204020204" charset="-122"/>
                <a:cs typeface="微软雅黑" panose="020B0503020204020204" charset="-122"/>
              </a:rPr>
              <a:t>高品质硬件设计、稳定的设备性能</a:t>
            </a:r>
            <a:endParaRPr lang="zh-CN" altLang="en-US" sz="1400" b="1">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30000"/>
              </a:lnSpc>
              <a:buFont typeface="Wingdings" panose="05000000000000000000" charset="0"/>
              <a:buNone/>
            </a:pP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marL="171450" indent="-171450" algn="just">
              <a:lnSpc>
                <a:spcPct val="130000"/>
              </a:lnSpc>
              <a:buFont typeface="Wingdings" panose="05000000000000000000" charset="0"/>
              <a:buChar char="u"/>
            </a:pPr>
            <a:r>
              <a:rPr lang="zh-CN" altLang="en-US" sz="1000">
                <a:solidFill>
                  <a:schemeClr val="tx1"/>
                </a:solidFill>
                <a:latin typeface="微软雅黑" panose="020B0503020204020204" charset="-122"/>
                <a:ea typeface="微软雅黑" panose="020B0503020204020204" charset="-122"/>
                <a:cs typeface="微软雅黑" panose="020B0503020204020204" charset="-122"/>
              </a:rPr>
              <a:t>高品质硬件设计。遵循级设计规范，采用国际大厂主流成熟级芯片、高性能级 CPU、级电源模块和钢合金外壳，保证产品的级品质。</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marL="171450" indent="-171450" algn="just">
              <a:lnSpc>
                <a:spcPct val="130000"/>
              </a:lnSpc>
              <a:buFont typeface="Wingdings" panose="05000000000000000000" charset="0"/>
              <a:buChar char="u"/>
            </a:pPr>
            <a:r>
              <a:rPr lang="zh-CN" altLang="en-US" sz="1000">
                <a:solidFill>
                  <a:schemeClr val="tx1"/>
                </a:solidFill>
                <a:latin typeface="微软雅黑" panose="020B0503020204020204" charset="-122"/>
                <a:ea typeface="微软雅黑" panose="020B0503020204020204" charset="-122"/>
                <a:cs typeface="微软雅黑" panose="020B0503020204020204" charset="-122"/>
              </a:rPr>
              <a:t>采用风扇散热电路设计、支持</a:t>
            </a:r>
            <a:r>
              <a:rPr lang="zh-CN" altLang="en-US" sz="1000">
                <a:latin typeface="微软雅黑" panose="020B0503020204020204" charset="-122"/>
                <a:ea typeface="微软雅黑" panose="020B0503020204020204" charset="-122"/>
                <a:cs typeface="微软雅黑" panose="020B0503020204020204" charset="-122"/>
                <a:sym typeface="+mn-ea"/>
              </a:rPr>
              <a:t>-</a:t>
            </a:r>
            <a:r>
              <a:rPr lang="en-US" altLang="zh-CN" sz="1000">
                <a:latin typeface="微软雅黑" panose="020B0503020204020204" charset="-122"/>
                <a:ea typeface="微软雅黑" panose="020B0503020204020204" charset="-122"/>
                <a:cs typeface="微软雅黑" panose="020B0503020204020204" charset="-122"/>
                <a:sym typeface="+mn-ea"/>
              </a:rPr>
              <a:t>20</a:t>
            </a:r>
            <a:r>
              <a:rPr lang="zh-CN" altLang="en-US" sz="1000">
                <a:latin typeface="微软雅黑" panose="020B0503020204020204" charset="-122"/>
                <a:ea typeface="微软雅黑" panose="020B0503020204020204" charset="-122"/>
                <a:cs typeface="微软雅黑" panose="020B0503020204020204" charset="-122"/>
                <a:sym typeface="+mn-ea"/>
              </a:rPr>
              <a:t>~</a:t>
            </a:r>
            <a:r>
              <a:rPr lang="en-US" altLang="zh-CN" sz="1000">
                <a:latin typeface="微软雅黑" panose="020B0503020204020204" charset="-122"/>
                <a:ea typeface="微软雅黑" panose="020B0503020204020204" charset="-122"/>
                <a:cs typeface="微软雅黑" panose="020B0503020204020204" charset="-122"/>
                <a:sym typeface="+mn-ea"/>
              </a:rPr>
              <a:t>5</a:t>
            </a:r>
            <a:r>
              <a:rPr lang="zh-CN" altLang="en-US" sz="1000">
                <a:latin typeface="微软雅黑" panose="020B0503020204020204" charset="-122"/>
                <a:ea typeface="微软雅黑" panose="020B0503020204020204" charset="-122"/>
                <a:cs typeface="微软雅黑" panose="020B0503020204020204" charset="-122"/>
                <a:sym typeface="+mn-ea"/>
              </a:rPr>
              <a:t>5℃</a:t>
            </a:r>
            <a:r>
              <a:rPr lang="zh-CN" altLang="en-US" sz="1000">
                <a:solidFill>
                  <a:schemeClr val="tx1"/>
                </a:solidFill>
                <a:latin typeface="微软雅黑" panose="020B0503020204020204" charset="-122"/>
                <a:ea typeface="微软雅黑" panose="020B0503020204020204" charset="-122"/>
                <a:cs typeface="微软雅黑" panose="020B0503020204020204" charset="-122"/>
              </a:rPr>
              <a:t>工作环境温度、IP30 防护等级、防雷电压≥</a:t>
            </a:r>
            <a:r>
              <a:rPr lang="en-US" altLang="zh-CN" sz="1000">
                <a:solidFill>
                  <a:schemeClr val="tx1"/>
                </a:solidFill>
                <a:latin typeface="微软雅黑" panose="020B0503020204020204" charset="-122"/>
                <a:ea typeface="微软雅黑" panose="020B0503020204020204" charset="-122"/>
                <a:cs typeface="微软雅黑" panose="020B0503020204020204" charset="-122"/>
              </a:rPr>
              <a:t>6</a:t>
            </a:r>
            <a:r>
              <a:rPr lang="zh-CN" altLang="en-US" sz="1000">
                <a:solidFill>
                  <a:schemeClr val="tx1"/>
                </a:solidFill>
                <a:latin typeface="微软雅黑" panose="020B0503020204020204" charset="-122"/>
                <a:ea typeface="微软雅黑" panose="020B0503020204020204" charset="-122"/>
                <a:cs typeface="微软雅黑" panose="020B0503020204020204" charset="-122"/>
              </a:rPr>
              <a:t>KV、防振动保护电源设计、电磁干扰四级标准、耐冲击和振动，设备即便在恶劣环境中也能稳定可靠的运行。</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pPr marL="171450" indent="-171450" algn="just">
              <a:lnSpc>
                <a:spcPct val="130000"/>
              </a:lnSpc>
              <a:buFont typeface="Wingdings" panose="05000000000000000000" charset="0"/>
              <a:buChar char="u"/>
            </a:pPr>
            <a:endParaRPr lang="zh-CN" altLang="en-US" sz="1000">
              <a:latin typeface="微软雅黑" panose="020B0503020204020204" charset="-122"/>
              <a:ea typeface="微软雅黑" panose="020B0503020204020204" charset="-122"/>
              <a:cs typeface="微软雅黑" panose="020B0503020204020204" charset="-122"/>
            </a:endParaRPr>
          </a:p>
          <a:p>
            <a:pPr indent="0" algn="just">
              <a:lnSpc>
                <a:spcPct val="130000"/>
              </a:lnSpc>
              <a:buFont typeface="Wingdings" panose="05000000000000000000" charset="0"/>
              <a:buNone/>
            </a:pPr>
            <a:r>
              <a:rPr lang="zh-CN" altLang="en-US" sz="1400" b="1">
                <a:latin typeface="微软雅黑" panose="020B0503020204020204" charset="-122"/>
                <a:ea typeface="微软雅黑" panose="020B0503020204020204" charset="-122"/>
                <a:cs typeface="微软雅黑" panose="020B0503020204020204" charset="-122"/>
              </a:rPr>
              <a:t>丰富的网络功能与安全特性</a:t>
            </a:r>
            <a:endParaRPr lang="zh-CN" altLang="en-US" sz="1400" b="1">
              <a:latin typeface="微软雅黑" panose="020B0503020204020204" charset="-122"/>
              <a:ea typeface="微软雅黑" panose="020B0503020204020204" charset="-122"/>
              <a:cs typeface="微软雅黑" panose="020B0503020204020204" charset="-122"/>
            </a:endParaRPr>
          </a:p>
          <a:p>
            <a:pPr indent="0" algn="just">
              <a:lnSpc>
                <a:spcPct val="130000"/>
              </a:lnSpc>
              <a:buFont typeface="Wingdings" panose="05000000000000000000" charset="0"/>
              <a:buNone/>
            </a:pPr>
            <a:endParaRPr lang="zh-CN" altLang="en-US" sz="1600" b="1">
              <a:latin typeface="微软雅黑" panose="020B0503020204020204" charset="-122"/>
              <a:ea typeface="微软雅黑" panose="020B0503020204020204" charset="-122"/>
              <a:cs typeface="微软雅黑" panose="020B0503020204020204" charset="-122"/>
            </a:endParaRPr>
          </a:p>
          <a:p>
            <a:pPr marL="171450" indent="-171450" algn="just">
              <a:lnSpc>
                <a:spcPct val="130000"/>
              </a:lnSpc>
              <a:buFont typeface="Wingdings" panose="05000000000000000000" charset="0"/>
              <a:buChar char="u"/>
            </a:pPr>
            <a:r>
              <a:rPr lang="zh-CN" altLang="en-US" sz="1000">
                <a:latin typeface="微软雅黑" panose="020B0503020204020204" charset="-122"/>
                <a:ea typeface="微软雅黑" panose="020B0503020204020204" charset="-122"/>
                <a:cs typeface="微软雅黑" panose="020B0503020204020204" charset="-122"/>
              </a:rPr>
              <a:t>支持VLAN、STP/RSTP/MSTP生成树协议 、ERPS以太网多环保护技术、组播、端口镜像、QoS、端口安全、广播风暴抑制等二层特性；支持静态路由等三层网络协议。</a:t>
            </a:r>
            <a:endParaRPr lang="zh-CN" altLang="en-US" sz="1000">
              <a:latin typeface="微软雅黑" panose="020B0503020204020204" charset="-122"/>
              <a:ea typeface="微软雅黑" panose="020B0503020204020204" charset="-122"/>
              <a:cs typeface="微软雅黑" panose="020B0503020204020204" charset="-122"/>
            </a:endParaRPr>
          </a:p>
          <a:p>
            <a:pPr marL="171450" indent="-171450" algn="just">
              <a:lnSpc>
                <a:spcPct val="130000"/>
              </a:lnSpc>
              <a:buFont typeface="Wingdings" panose="05000000000000000000" charset="0"/>
              <a:buChar char="u"/>
            </a:pPr>
            <a:r>
              <a:rPr lang="zh-CN" altLang="en-US" sz="1000">
                <a:latin typeface="微软雅黑" panose="020B0503020204020204" charset="-122"/>
                <a:ea typeface="微软雅黑" panose="020B0503020204020204" charset="-122"/>
                <a:cs typeface="微软雅黑" panose="020B0503020204020204" charset="-122"/>
              </a:rPr>
              <a:t>通过多种内在的安全机制可有效防止和控制病毒传播和网络流量攻击，控制非法用户使用网络，保证合法用户合理化使用网络，如端口静态和动态的安全绑定、端口隔离、多种类型的硬件ACL控制、基于数据流的带宽限速、用户接入控制的多元素绑定等，满足您网络对设备接入的安全控制。</a:t>
            </a:r>
            <a:endParaRPr lang="zh-CN" altLang="en-US" sz="1000">
              <a:latin typeface="微软雅黑" panose="020B0503020204020204" charset="-122"/>
              <a:ea typeface="微软雅黑" panose="020B0503020204020204" charset="-122"/>
              <a:cs typeface="微软雅黑" panose="020B0503020204020204" charset="-122"/>
            </a:endParaRPr>
          </a:p>
          <a:p>
            <a:pPr marL="171450" indent="-171450" algn="just">
              <a:lnSpc>
                <a:spcPct val="130000"/>
              </a:lnSpc>
              <a:buFont typeface="Wingdings" panose="05000000000000000000" charset="0"/>
              <a:buChar char="u"/>
            </a:pPr>
            <a:endParaRPr lang="zh-CN" altLang="en-US" sz="1000">
              <a:latin typeface="微软雅黑" panose="020B0503020204020204" charset="-122"/>
              <a:ea typeface="微软雅黑" panose="020B0503020204020204" charset="-122"/>
              <a:cs typeface="微软雅黑" panose="020B0503020204020204" charset="-122"/>
            </a:endParaRPr>
          </a:p>
          <a:p>
            <a:pPr indent="0" algn="just">
              <a:lnSpc>
                <a:spcPct val="130000"/>
              </a:lnSpc>
              <a:buFont typeface="Wingdings" panose="05000000000000000000" charset="0"/>
              <a:buNone/>
            </a:pPr>
            <a:r>
              <a:rPr lang="zh-CN" altLang="en-US" sz="1400" b="1">
                <a:latin typeface="微软雅黑" panose="020B0503020204020204" charset="-122"/>
                <a:ea typeface="微软雅黑" panose="020B0503020204020204" charset="-122"/>
                <a:cs typeface="微软雅黑" panose="020B0503020204020204" charset="-122"/>
              </a:rPr>
              <a:t>灵活的组网，简易的管理</a:t>
            </a:r>
            <a:endParaRPr lang="zh-CN" altLang="en-US" sz="1400" b="1">
              <a:latin typeface="微软雅黑" panose="020B0503020204020204" charset="-122"/>
              <a:ea typeface="微软雅黑" panose="020B0503020204020204" charset="-122"/>
              <a:cs typeface="微软雅黑" panose="020B0503020204020204" charset="-122"/>
            </a:endParaRPr>
          </a:p>
          <a:p>
            <a:pPr indent="0" algn="just">
              <a:lnSpc>
                <a:spcPct val="130000"/>
              </a:lnSpc>
              <a:buFont typeface="Wingdings" panose="05000000000000000000" charset="0"/>
              <a:buNone/>
            </a:pPr>
            <a:endParaRPr lang="zh-CN" altLang="en-US" sz="1000">
              <a:latin typeface="微软雅黑" panose="020B0503020204020204" charset="-122"/>
              <a:ea typeface="微软雅黑" panose="020B0503020204020204" charset="-122"/>
              <a:cs typeface="微软雅黑" panose="020B0503020204020204" charset="-122"/>
            </a:endParaRPr>
          </a:p>
          <a:p>
            <a:pPr marL="171450" indent="-171450" algn="just">
              <a:lnSpc>
                <a:spcPct val="130000"/>
              </a:lnSpc>
              <a:buFont typeface="Wingdings" panose="05000000000000000000" charset="0"/>
              <a:buChar char="u"/>
            </a:pPr>
            <a:r>
              <a:rPr lang="zh-CN" altLang="en-US" sz="1000">
                <a:latin typeface="微软雅黑" panose="020B0503020204020204" charset="-122"/>
                <a:ea typeface="微软雅黑" panose="020B0503020204020204" charset="-122"/>
                <a:cs typeface="微软雅黑" panose="020B0503020204020204" charset="-122"/>
              </a:rPr>
              <a:t>支持传统的星形组网模式、同时也支持以太网多环保护技术（ERPS）实现环形方式组网，该组网方式具有很高的冗余可靠性，一旦环路有一节点出现故障，可以从另一端进行数据转发，切换时间≤20ms。与此同时，环网方式相比星形组网更节省光纤，可以为您节省一定的建设成本。</a:t>
            </a:r>
            <a:endParaRPr lang="zh-CN" altLang="en-US" sz="1000">
              <a:latin typeface="微软雅黑" panose="020B0503020204020204" charset="-122"/>
              <a:ea typeface="微软雅黑" panose="020B0503020204020204" charset="-122"/>
              <a:cs typeface="微软雅黑" panose="020B0503020204020204" charset="-122"/>
            </a:endParaRPr>
          </a:p>
          <a:p>
            <a:pPr marL="171450" indent="-171450" algn="just">
              <a:lnSpc>
                <a:spcPct val="130000"/>
              </a:lnSpc>
              <a:buFont typeface="Wingdings" panose="05000000000000000000" charset="0"/>
              <a:buChar char="u"/>
            </a:pPr>
            <a:r>
              <a:rPr lang="zh-CN" altLang="en-US" sz="1000">
                <a:latin typeface="微软雅黑" panose="020B0503020204020204" charset="-122"/>
                <a:ea typeface="微软雅黑" panose="020B0503020204020204" charset="-122"/>
                <a:cs typeface="微软雅黑" panose="020B0503020204020204" charset="-122"/>
              </a:rPr>
              <a:t>采用灵活的千兆电口+光口（复用）的形式，方便用户根据网络架构灵活选择连接形式。同时支持使用传统CLI命令行方式和Web图形化界面方式配置交换机，无需了解复杂的命令行和终端模拟程序，允许简单、快速的配置交换机，从而降低部署难度。</a:t>
            </a:r>
            <a:endParaRPr lang="zh-CN" altLang="en-US" sz="1000">
              <a:latin typeface="微软雅黑" panose="020B0503020204020204" charset="-122"/>
              <a:ea typeface="微软雅黑" panose="020B0503020204020204" charset="-122"/>
              <a:cs typeface="微软雅黑" panose="020B0503020204020204" charset="-122"/>
            </a:endParaRPr>
          </a:p>
        </p:txBody>
      </p:sp>
      <p:cxnSp>
        <p:nvCxnSpPr>
          <p:cNvPr id="6" name="直线 8"/>
          <p:cNvCxnSpPr/>
          <p:nvPr>
            <p:custDataLst>
              <p:tags r:id="rId8"/>
            </p:custDataLst>
          </p:nvPr>
        </p:nvCxnSpPr>
        <p:spPr>
          <a:xfrm>
            <a:off x="740410" y="1299528"/>
            <a:ext cx="6049645" cy="0"/>
          </a:xfrm>
          <a:prstGeom prst="line">
            <a:avLst/>
          </a:prstGeom>
          <a:ln w="19050" cap="flat" cmpd="sng">
            <a:solidFill>
              <a:srgbClr val="000000"/>
            </a:solidFill>
            <a:prstDash val="solid"/>
            <a:headEnd type="none" w="med" len="med"/>
            <a:tailEnd type="none" w="med" len="med"/>
          </a:ln>
        </p:spPr>
      </p:cxnSp>
      <p:cxnSp>
        <p:nvCxnSpPr>
          <p:cNvPr id="2" name="直线 8"/>
          <p:cNvCxnSpPr/>
          <p:nvPr>
            <p:custDataLst>
              <p:tags r:id="rId9"/>
            </p:custDataLst>
          </p:nvPr>
        </p:nvCxnSpPr>
        <p:spPr>
          <a:xfrm>
            <a:off x="740410" y="2853373"/>
            <a:ext cx="6049645" cy="0"/>
          </a:xfrm>
          <a:prstGeom prst="line">
            <a:avLst/>
          </a:prstGeom>
          <a:ln w="19050" cap="flat" cmpd="sng">
            <a:solidFill>
              <a:srgbClr val="000000"/>
            </a:solidFill>
            <a:prstDash val="solid"/>
            <a:headEnd type="none" w="med" len="med"/>
            <a:tailEnd type="none" w="med" len="med"/>
          </a:ln>
        </p:spPr>
      </p:cxnSp>
      <p:cxnSp>
        <p:nvCxnSpPr>
          <p:cNvPr id="3" name="直线 8"/>
          <p:cNvCxnSpPr/>
          <p:nvPr>
            <p:custDataLst>
              <p:tags r:id="rId10"/>
            </p:custDataLst>
          </p:nvPr>
        </p:nvCxnSpPr>
        <p:spPr>
          <a:xfrm>
            <a:off x="740410" y="4575493"/>
            <a:ext cx="6049645" cy="0"/>
          </a:xfrm>
          <a:prstGeom prst="line">
            <a:avLst/>
          </a:prstGeom>
          <a:ln w="19050" cap="flat" cmpd="sng">
            <a:solidFill>
              <a:srgbClr val="000000"/>
            </a:solidFill>
            <a:prstDash val="solid"/>
            <a:headEnd type="none" w="med" len="med"/>
            <a:tailEnd type="none" w="med" len="med"/>
          </a:ln>
        </p:spPr>
      </p:cxnSp>
      <p:cxnSp>
        <p:nvCxnSpPr>
          <p:cNvPr id="3087" name="直接连接符 23"/>
          <p:cNvCxnSpPr/>
          <p:nvPr>
            <p:custDataLst>
              <p:tags r:id="rId11"/>
            </p:custDataLst>
          </p:nvPr>
        </p:nvCxnSpPr>
        <p:spPr>
          <a:xfrm>
            <a:off x="1570355" y="6378575"/>
            <a:ext cx="5288280" cy="0"/>
          </a:xfrm>
          <a:prstGeom prst="line">
            <a:avLst/>
          </a:prstGeom>
          <a:ln w="19050" cap="flat" cmpd="sng">
            <a:solidFill>
              <a:schemeClr val="tx1"/>
            </a:solidFill>
            <a:prstDash val="solid"/>
            <a:headEnd type="none" w="med" len="med"/>
            <a:tailEnd type="none" w="med" len="med"/>
          </a:ln>
        </p:spPr>
      </p:cxnSp>
      <p:sp>
        <p:nvSpPr>
          <p:cNvPr id="89" name="圆角矩形 88"/>
          <p:cNvSpPr/>
          <p:nvPr>
            <p:custDataLst>
              <p:tags r:id="rId12"/>
            </p:custDataLst>
          </p:nvPr>
        </p:nvSpPr>
        <p:spPr>
          <a:xfrm>
            <a:off x="3893185" y="6871970"/>
            <a:ext cx="2971800" cy="2101215"/>
          </a:xfrm>
          <a:prstGeom prst="roundRect">
            <a:avLst>
              <a:gd name="adj" fmla="val 0"/>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2000" b="0" i="0" u="none" strike="noStrike" kern="1200" cap="none" spc="0" normalizeH="0" baseline="0" noProof="0">
              <a:ln>
                <a:noFill/>
              </a:ln>
              <a:solidFill>
                <a:schemeClr val="lt1"/>
              </a:solidFill>
              <a:effectLst/>
              <a:uLnTx/>
              <a:uFillTx/>
              <a:latin typeface="+mn-lt"/>
              <a:ea typeface="+mn-ea"/>
              <a:cs typeface="+mn-cs"/>
            </a:endParaRPr>
          </a:p>
        </p:txBody>
      </p:sp>
      <p:sp>
        <p:nvSpPr>
          <p:cNvPr id="3093" name="TextBox 29"/>
          <p:cNvSpPr txBox="1"/>
          <p:nvPr>
            <p:custDataLst>
              <p:tags r:id="rId13"/>
            </p:custDataLst>
          </p:nvPr>
        </p:nvSpPr>
        <p:spPr>
          <a:xfrm>
            <a:off x="692785" y="6172200"/>
            <a:ext cx="3418205" cy="57086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eaLnBrk="1" hangingPunct="1">
              <a:lnSpc>
                <a:spcPct val="130000"/>
              </a:lnSpc>
              <a:spcBef>
                <a:spcPct val="0"/>
              </a:spcBef>
              <a:buNone/>
            </a:pPr>
            <a:r>
              <a:rPr lang="zh-CN" altLang="en-US" sz="1400" b="1" dirty="0">
                <a:latin typeface="微软雅黑" panose="020B0503020204020204" charset="-122"/>
                <a:ea typeface="微软雅黑" panose="020B0503020204020204" charset="-122"/>
              </a:rPr>
              <a:t>外观结构</a:t>
            </a:r>
            <a:endParaRPr lang="zh-CN" altLang="en-US" sz="1400" b="1" dirty="0">
              <a:latin typeface="微软雅黑" panose="020B0503020204020204" charset="-122"/>
              <a:ea typeface="微软雅黑" panose="020B0503020204020204" charset="-122"/>
            </a:endParaRPr>
          </a:p>
          <a:p>
            <a:pPr marL="0" lvl="0" indent="0" eaLnBrk="1" hangingPunct="1">
              <a:lnSpc>
                <a:spcPct val="130000"/>
              </a:lnSpc>
              <a:spcBef>
                <a:spcPct val="0"/>
              </a:spcBef>
              <a:buNone/>
            </a:pPr>
            <a:r>
              <a:rPr lang="zh-CN" altLang="en-US" sz="1000" b="1" dirty="0">
                <a:latin typeface="微软雅黑" panose="020B0503020204020204" charset="-122"/>
                <a:ea typeface="微软雅黑" panose="020B0503020204020204" charset="-122"/>
              </a:rPr>
              <a:t>长x宽x高 (mm): 440 x330x 44mm</a:t>
            </a:r>
            <a:endParaRPr lang="zh-CN" altLang="en-US" sz="1000" b="1" dirty="0">
              <a:latin typeface="微软雅黑" panose="020B0503020204020204" charset="-122"/>
              <a:ea typeface="微软雅黑" panose="020B0503020204020204" charset="-122"/>
            </a:endParaRPr>
          </a:p>
        </p:txBody>
      </p:sp>
      <p:sp>
        <p:nvSpPr>
          <p:cNvPr id="40" name="圆角矩形 39"/>
          <p:cNvSpPr/>
          <p:nvPr>
            <p:custDataLst>
              <p:tags r:id="rId14"/>
            </p:custDataLst>
          </p:nvPr>
        </p:nvSpPr>
        <p:spPr>
          <a:xfrm>
            <a:off x="768985" y="6871970"/>
            <a:ext cx="2971800" cy="2101215"/>
          </a:xfrm>
          <a:prstGeom prst="roundRect">
            <a:avLst>
              <a:gd name="adj" fmla="val 0"/>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2000" b="0" i="0" u="none" strike="noStrike" kern="1200" cap="none" spc="0" normalizeH="0" baseline="0" noProof="0">
              <a:ln>
                <a:noFill/>
              </a:ln>
              <a:solidFill>
                <a:schemeClr val="lt1"/>
              </a:solidFill>
              <a:effectLst/>
              <a:uLnTx/>
              <a:uFillTx/>
              <a:latin typeface="+mn-lt"/>
              <a:ea typeface="+mn-ea"/>
              <a:cs typeface="+mn-cs"/>
            </a:endParaRPr>
          </a:p>
        </p:txBody>
      </p:sp>
      <p:pic>
        <p:nvPicPr>
          <p:cNvPr id="7" name="图片 6" descr="IMG_4368~1"/>
          <p:cNvPicPr>
            <a:picLocks noChangeAspect="1"/>
          </p:cNvPicPr>
          <p:nvPr/>
        </p:nvPicPr>
        <p:blipFill>
          <a:blip r:embed="rId15"/>
          <a:srcRect t="34206" b="31662"/>
          <a:stretch>
            <a:fillRect/>
          </a:stretch>
        </p:blipFill>
        <p:spPr>
          <a:xfrm>
            <a:off x="793750" y="7409815"/>
            <a:ext cx="2886075" cy="985520"/>
          </a:xfrm>
          <a:prstGeom prst="rect">
            <a:avLst/>
          </a:prstGeom>
        </p:spPr>
      </p:pic>
      <p:pic>
        <p:nvPicPr>
          <p:cNvPr id="8" name="图片 7" descr="1~1"/>
          <p:cNvPicPr>
            <a:picLocks noChangeAspect="1"/>
          </p:cNvPicPr>
          <p:nvPr/>
        </p:nvPicPr>
        <p:blipFill>
          <a:blip r:embed="rId16"/>
          <a:srcRect t="38675" b="35787"/>
          <a:stretch>
            <a:fillRect/>
          </a:stretch>
        </p:blipFill>
        <p:spPr>
          <a:xfrm>
            <a:off x="3971290" y="7557770"/>
            <a:ext cx="2841625" cy="72580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82" name="直接连接符 23"/>
          <p:cNvCxnSpPr/>
          <p:nvPr>
            <p:custDataLst>
              <p:tags r:id="rId1"/>
            </p:custDataLst>
          </p:nvPr>
        </p:nvCxnSpPr>
        <p:spPr>
          <a:xfrm>
            <a:off x="10160" y="10454005"/>
            <a:ext cx="7192010" cy="13335"/>
          </a:xfrm>
          <a:prstGeom prst="line">
            <a:avLst/>
          </a:prstGeom>
          <a:ln w="19050" cap="flat" cmpd="sng">
            <a:solidFill>
              <a:srgbClr val="808080"/>
            </a:solidFill>
            <a:prstDash val="solid"/>
            <a:headEnd type="none" w="med" len="med"/>
            <a:tailEnd type="none" w="med" len="med"/>
          </a:ln>
        </p:spPr>
      </p:cxnSp>
      <p:sp>
        <p:nvSpPr>
          <p:cNvPr id="56" name="矩形 36"/>
          <p:cNvSpPr>
            <a:spLocks noChangeArrowheads="1"/>
          </p:cNvSpPr>
          <p:nvPr>
            <p:custDataLst>
              <p:tags r:id="rId2"/>
            </p:custDataLst>
          </p:nvPr>
        </p:nvSpPr>
        <p:spPr bwMode="auto">
          <a:xfrm flipH="1">
            <a:off x="7203440" y="10375265"/>
            <a:ext cx="381000" cy="211138"/>
          </a:xfrm>
          <a:prstGeom prst="rect">
            <a:avLst/>
          </a:prstGeom>
          <a:solidFill>
            <a:schemeClr val="tx1">
              <a:lumMod val="85000"/>
              <a:lumOff val="15000"/>
            </a:schemeClr>
          </a:solidFill>
          <a:ln>
            <a:noFill/>
          </a:ln>
        </p:spPr>
        <p:txBody>
          <a:bodyPr anchor="ctr"/>
          <a:lstStyle>
            <a:lvl1pPr eaLnBrk="0" hangingPunct="0">
              <a:defRPr sz="2000">
                <a:solidFill>
                  <a:schemeClr val="tx1"/>
                </a:solidFill>
                <a:latin typeface="Arial" panose="020B0604020202020204" pitchFamily="34" charset="0"/>
                <a:ea typeface="宋体" panose="02010600030101010101" pitchFamily="2" charset="-122"/>
              </a:defRPr>
            </a:lvl1pPr>
            <a:lvl2pPr marL="742950" indent="-285750" eaLnBrk="0" hangingPunct="0">
              <a:defRPr sz="2000">
                <a:solidFill>
                  <a:schemeClr val="tx1"/>
                </a:solidFill>
                <a:latin typeface="Arial" panose="020B0604020202020204" pitchFamily="34" charset="0"/>
                <a:ea typeface="宋体" panose="02010600030101010101" pitchFamily="2" charset="-122"/>
              </a:defRPr>
            </a:lvl2pPr>
            <a:lvl3pPr marL="1143000" indent="-228600" eaLnBrk="0" hangingPunct="0">
              <a:defRPr sz="2000">
                <a:solidFill>
                  <a:schemeClr val="tx1"/>
                </a:solidFill>
                <a:latin typeface="Arial" panose="020B0604020202020204" pitchFamily="34" charset="0"/>
                <a:ea typeface="宋体" panose="02010600030101010101" pitchFamily="2" charset="-122"/>
              </a:defRPr>
            </a:lvl3pPr>
            <a:lvl4pPr marL="1600200" indent="-228600" eaLnBrk="0" hangingPunct="0">
              <a:defRPr sz="2000">
                <a:solidFill>
                  <a:schemeClr val="tx1"/>
                </a:solidFill>
                <a:latin typeface="Arial" panose="020B0604020202020204" pitchFamily="34" charset="0"/>
                <a:ea typeface="宋体" panose="02010600030101010101" pitchFamily="2" charset="-122"/>
              </a:defRPr>
            </a:lvl4pPr>
            <a:lvl5pPr marL="2057400" indent="-228600" eaLnBrk="0" hangingPunc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rPr>
              <a:t>3</a:t>
            </a:r>
            <a:endPar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3092" name="TextBox 4"/>
          <p:cNvSpPr txBox="1"/>
          <p:nvPr>
            <p:custDataLst>
              <p:tags r:id="rId3"/>
            </p:custDataLst>
          </p:nvPr>
        </p:nvSpPr>
        <p:spPr>
          <a:xfrm>
            <a:off x="5485765" y="10340340"/>
            <a:ext cx="309880" cy="245110"/>
          </a:xfrm>
          <a:prstGeom prst="rect">
            <a:avLst/>
          </a:prstGeom>
          <a:solidFill>
            <a:schemeClr val="bg1"/>
          </a:solid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l" eaLnBrk="1" hangingPunct="1">
              <a:spcBef>
                <a:spcPct val="0"/>
              </a:spcBef>
              <a:buNone/>
            </a:pPr>
            <a:endParaRPr lang="en-US" altLang="zh-CN" sz="1000" dirty="0">
              <a:solidFill>
                <a:srgbClr val="404040"/>
              </a:solidFill>
              <a:latin typeface="微软雅黑" panose="020B0503020204020204" charset="-122"/>
              <a:ea typeface="微软雅黑" panose="020B0503020204020204" charset="-122"/>
            </a:endParaRPr>
          </a:p>
        </p:txBody>
      </p:sp>
      <p:sp>
        <p:nvSpPr>
          <p:cNvPr id="4100" name="圆角矩形 5"/>
          <p:cNvSpPr/>
          <p:nvPr>
            <p:custDataLst>
              <p:tags r:id="rId4"/>
            </p:custDataLst>
          </p:nvPr>
        </p:nvSpPr>
        <p:spPr>
          <a:xfrm>
            <a:off x="7231063" y="211455"/>
            <a:ext cx="328612" cy="150813"/>
          </a:xfrm>
          <a:prstGeom prst="roundRect">
            <a:avLst>
              <a:gd name="adj" fmla="val 0"/>
            </a:avLst>
          </a:prstGeom>
          <a:solidFill>
            <a:srgbClr val="262626"/>
          </a:solidFill>
          <a:ln w="9525" cap="flat" cmpd="sng">
            <a:solidFill>
              <a:srgbClr val="262626"/>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endParaRPr lang="zh-CN" altLang="en-US" sz="1200" dirty="0">
              <a:solidFill>
                <a:schemeClr val="bg1"/>
              </a:solidFill>
              <a:latin typeface="微软雅黑" panose="020B0503020204020204" charset="-122"/>
              <a:ea typeface="微软雅黑" panose="020B0503020204020204" charset="-122"/>
            </a:endParaRPr>
          </a:p>
        </p:txBody>
      </p:sp>
      <p:cxnSp>
        <p:nvCxnSpPr>
          <p:cNvPr id="4101" name="AutoShape 177"/>
          <p:cNvCxnSpPr>
            <a:stCxn id="4141" idx="1"/>
            <a:endCxn id="4100" idx="1"/>
          </p:cNvCxnSpPr>
          <p:nvPr>
            <p:custDataLst>
              <p:tags r:id="rId5"/>
            </p:custDataLst>
          </p:nvPr>
        </p:nvCxnSpPr>
        <p:spPr>
          <a:xfrm flipV="1">
            <a:off x="1216025" y="287020"/>
            <a:ext cx="6015355" cy="29845"/>
          </a:xfrm>
          <a:prstGeom prst="straightConnector1">
            <a:avLst/>
          </a:prstGeom>
          <a:ln w="19050" cap="flat" cmpd="sng">
            <a:solidFill>
              <a:srgbClr val="7F7F7F"/>
            </a:solidFill>
            <a:prstDash val="solid"/>
            <a:headEnd type="none" w="med" len="med"/>
            <a:tailEnd type="none" w="med" len="med"/>
          </a:ln>
        </p:spPr>
      </p:cxnSp>
      <p:sp>
        <p:nvSpPr>
          <p:cNvPr id="4122" name="矩形 31"/>
          <p:cNvSpPr/>
          <p:nvPr>
            <p:custDataLst>
              <p:tags r:id="rId6"/>
            </p:custDataLst>
          </p:nvPr>
        </p:nvSpPr>
        <p:spPr>
          <a:xfrm>
            <a:off x="5542915" y="164465"/>
            <a:ext cx="1576705" cy="259715"/>
          </a:xfrm>
          <a:prstGeom prst="rect">
            <a:avLst/>
          </a:prstGeom>
          <a:solidFill>
            <a:schemeClr val="bg1"/>
          </a:solidFill>
          <a:ln w="9525">
            <a:noFill/>
          </a:ln>
        </p:spPr>
        <p:txBody>
          <a:bodyPr wrap="square" lIns="71755" rIns="71755" anchor="ctr" anchorCtr="1">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l" eaLnBrk="1" hangingPunct="1">
              <a:spcBef>
                <a:spcPct val="0"/>
              </a:spcBef>
              <a:buNone/>
            </a:pPr>
            <a:r>
              <a:rPr lang="en-US" altLang="zh-CN" sz="1000" b="1" dirty="0">
                <a:latin typeface="微软雅黑" panose="020B0503020204020204" charset="-122"/>
                <a:ea typeface="微软雅黑" panose="020B0503020204020204" charset="-122"/>
                <a:sym typeface="+mn-ea"/>
              </a:rPr>
              <a:t>LBT-S5336X-4X8C24T</a:t>
            </a:r>
            <a:endParaRPr lang="en-US" altLang="zh-CN" sz="1000" b="1" dirty="0">
              <a:latin typeface="微软雅黑" panose="020B0503020204020204" charset="-122"/>
              <a:ea typeface="微软雅黑" panose="020B0503020204020204" charset="-122"/>
              <a:sym typeface="+mn-ea"/>
            </a:endParaRPr>
          </a:p>
        </p:txBody>
      </p:sp>
      <p:sp>
        <p:nvSpPr>
          <p:cNvPr id="4141" name="矩形 33"/>
          <p:cNvSpPr/>
          <p:nvPr>
            <p:custDataLst>
              <p:tags r:id="rId7"/>
            </p:custDataLst>
          </p:nvPr>
        </p:nvSpPr>
        <p:spPr>
          <a:xfrm flipH="1">
            <a:off x="-12700" y="211455"/>
            <a:ext cx="1228725" cy="210820"/>
          </a:xfrm>
          <a:prstGeom prst="rect">
            <a:avLst/>
          </a:prstGeom>
          <a:solidFill>
            <a:schemeClr val="tx1"/>
          </a:solid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endParaRPr lang="zh-CN" altLang="en-US" sz="1000" b="1" dirty="0">
              <a:solidFill>
                <a:schemeClr val="bg1"/>
              </a:solidFill>
              <a:ea typeface="微软雅黑" panose="020B0503020204020204" charset="-122"/>
              <a:sym typeface="Arial" panose="020B0604020202020204" pitchFamily="34" charset="0"/>
            </a:endParaRPr>
          </a:p>
        </p:txBody>
      </p:sp>
      <p:graphicFrame>
        <p:nvGraphicFramePr>
          <p:cNvPr id="50" name="table 50"/>
          <p:cNvGraphicFramePr>
            <a:graphicFrameLocks noGrp="1"/>
          </p:cNvGraphicFramePr>
          <p:nvPr>
            <p:custDataLst>
              <p:tags r:id="rId8"/>
            </p:custDataLst>
          </p:nvPr>
        </p:nvGraphicFramePr>
        <p:xfrm>
          <a:off x="905510" y="640715"/>
          <a:ext cx="5827395" cy="9732645"/>
        </p:xfrm>
        <a:graphic>
          <a:graphicData uri="http://schemas.openxmlformats.org/drawingml/2006/table">
            <a:tbl>
              <a:tblPr/>
              <a:tblGrid>
                <a:gridCol w="1308735"/>
                <a:gridCol w="2236470"/>
                <a:gridCol w="2282190"/>
              </a:tblGrid>
              <a:tr h="321945">
                <a:tc>
                  <a:txBody>
                    <a:bodyPr/>
                    <a:lstStyle/>
                    <a:p>
                      <a:pPr algn="l" rtl="0" eaLnBrk="0">
                        <a:lnSpc>
                          <a:spcPct val="106000"/>
                        </a:lnSpc>
                      </a:pPr>
                      <a:endParaRPr lang="en-US" altLang="en-US" sz="700" dirty="0">
                        <a:solidFill>
                          <a:schemeClr val="tx1"/>
                        </a:solidFill>
                        <a:latin typeface="微软雅黑" panose="020B0503020204020204" charset="-122"/>
                        <a:ea typeface="微软雅黑" panose="020B0503020204020204" charset="-122"/>
                      </a:endParaRPr>
                    </a:p>
                    <a:p>
                      <a:pPr marL="448945" algn="l" rtl="0" eaLnBrk="0">
                        <a:lnSpc>
                          <a:spcPct val="83000"/>
                        </a:lnSpc>
                        <a:spcBef>
                          <a:spcPts val="5"/>
                        </a:spcBef>
                      </a:pPr>
                      <a:r>
                        <a:rPr sz="1000" b="1" kern="0" spc="0" dirty="0">
                          <a:solidFill>
                            <a:schemeClr val="tx1">
                              <a:alpha val="100000"/>
                            </a:schemeClr>
                          </a:solidFill>
                          <a:latin typeface="微软雅黑" panose="020B0503020204020204" charset="-122"/>
                          <a:ea typeface="微软雅黑" panose="020B0503020204020204" charset="-122"/>
                          <a:cs typeface="Arial" panose="020B0604020202020204"/>
                        </a:rPr>
                        <a:t>产品型号</a:t>
                      </a:r>
                      <a:endParaRPr lang="en-US" altLang="en-US" sz="1000" b="1" kern="0" spc="0" dirty="0">
                        <a:solidFill>
                          <a:schemeClr val="tx1">
                            <a:alpha val="100000"/>
                          </a:schemeClr>
                        </a:solidFill>
                        <a:latin typeface="微软雅黑" panose="020B0503020204020204" charset="-122"/>
                        <a:ea typeface="微软雅黑" panose="020B0503020204020204" charset="-122"/>
                        <a:cs typeface="Arial" panose="020B0604020202020204"/>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400" cap="flat" cmpd="sng" algn="ctr">
                      <a:solidFill>
                        <a:srgbClr val="FFFFFF"/>
                      </a:solidFill>
                      <a:prstDash val="solid"/>
                      <a:round/>
                      <a:headEnd type="none" w="med" len="med"/>
                      <a:tailEnd type="none" w="med" len="med"/>
                    </a:lnB>
                    <a:solidFill>
                      <a:srgbClr val="4F81BD"/>
                    </a:solidFill>
                  </a:tcPr>
                </a:tc>
                <a:tc gridSpan="2">
                  <a:txBody>
                    <a:bodyPr/>
                    <a:lstStyle/>
                    <a:p>
                      <a:pPr algn="l" rtl="0" eaLnBrk="0">
                        <a:lnSpc>
                          <a:spcPct val="105000"/>
                        </a:lnSpc>
                      </a:pPr>
                      <a:endParaRPr lang="en-US" altLang="en-US" sz="700" dirty="0">
                        <a:solidFill>
                          <a:schemeClr val="tx1"/>
                        </a:solidFill>
                        <a:latin typeface="微软雅黑" panose="020B0503020204020204" charset="-122"/>
                        <a:ea typeface="微软雅黑" panose="020B0503020204020204" charset="-122"/>
                      </a:endParaRPr>
                    </a:p>
                    <a:p>
                      <a:pPr marL="1604010" algn="l" rtl="0" eaLnBrk="0">
                        <a:lnSpc>
                          <a:spcPct val="84000"/>
                        </a:lnSpc>
                        <a:spcBef>
                          <a:spcPts val="0"/>
                        </a:spcBef>
                      </a:pPr>
                      <a:r>
                        <a:rPr lang="en-US" sz="1000" b="1" kern="0" dirty="0">
                          <a:solidFill>
                            <a:schemeClr val="tx1">
                              <a:alpha val="100000"/>
                            </a:schemeClr>
                          </a:solidFill>
                          <a:latin typeface="微软雅黑" panose="020B0503020204020204" charset="-122"/>
                          <a:ea typeface="微软雅黑" panose="020B0503020204020204" charset="-122"/>
                          <a:cs typeface="Arial" panose="020B0604020202020204"/>
                        </a:rPr>
                        <a:t>LBT</a:t>
                      </a:r>
                      <a:r>
                        <a:rPr sz="1000" b="1" kern="0" dirty="0">
                          <a:solidFill>
                            <a:schemeClr val="tx1">
                              <a:alpha val="100000"/>
                            </a:schemeClr>
                          </a:solidFill>
                          <a:latin typeface="微软雅黑" panose="020B0503020204020204" charset="-122"/>
                          <a:ea typeface="微软雅黑" panose="020B0503020204020204" charset="-122"/>
                          <a:cs typeface="Arial" panose="020B0604020202020204"/>
                        </a:rPr>
                        <a:t>-S5336X-4X8C24T</a:t>
                      </a:r>
                      <a:endParaRPr sz="1000" b="1" kern="0" dirty="0">
                        <a:solidFill>
                          <a:schemeClr val="tx1">
                            <a:alpha val="100000"/>
                          </a:schemeClr>
                        </a:solidFill>
                        <a:latin typeface="微软雅黑" panose="020B0503020204020204" charset="-122"/>
                        <a:ea typeface="微软雅黑" panose="020B0503020204020204" charset="-122"/>
                        <a:cs typeface="Arial" panose="020B0604020202020204"/>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400" cap="flat" cmpd="sng" algn="ctr">
                      <a:solidFill>
                        <a:srgbClr val="FFFFFF"/>
                      </a:solidFill>
                      <a:prstDash val="solid"/>
                      <a:round/>
                      <a:headEnd type="none" w="med" len="med"/>
                      <a:tailEnd type="none" w="med" len="med"/>
                    </a:lnB>
                    <a:solidFill>
                      <a:srgbClr val="4F81BD"/>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400" cap="flat" cmpd="sng" algn="ctr">
                      <a:solidFill>
                        <a:srgbClr val="FFFFFF"/>
                      </a:solidFill>
                      <a:prstDash val="solid"/>
                      <a:round/>
                      <a:headEnd type="none" w="med" len="med"/>
                      <a:tailEnd type="none" w="med" len="med"/>
                    </a:lnB>
                    <a:solidFill>
                      <a:srgbClr val="4F81BD"/>
                    </a:solidFill>
                  </a:tcPr>
                </a:tc>
              </a:tr>
              <a:tr h="318135">
                <a:tc gridSpan="3">
                  <a:txBody>
                    <a:bodyPr/>
                    <a:lstStyle/>
                    <a:p>
                      <a:pPr algn="l" rtl="0" eaLnBrk="0">
                        <a:lnSpc>
                          <a:spcPct val="107000"/>
                        </a:lnSpc>
                      </a:pPr>
                      <a:endParaRPr lang="en-US" altLang="en-US" sz="700" dirty="0">
                        <a:latin typeface="微软雅黑" panose="020B0503020204020204" charset="-122"/>
                        <a:ea typeface="微软雅黑" panose="020B0503020204020204" charset="-122"/>
                      </a:endParaRPr>
                    </a:p>
                    <a:p>
                      <a:pPr marL="83820" algn="l" rtl="0" eaLnBrk="0">
                        <a:lnSpc>
                          <a:spcPct val="84000"/>
                        </a:lnSpc>
                        <a:spcBef>
                          <a:spcPts val="5"/>
                        </a:spcBef>
                      </a:pPr>
                      <a:r>
                        <a:rPr sz="1000" b="1" kern="0" dirty="0">
                          <a:solidFill>
                            <a:srgbClr val="3F3F3F">
                              <a:alpha val="100000"/>
                            </a:srgbClr>
                          </a:solidFill>
                          <a:latin typeface="微软雅黑" panose="020B0503020204020204" charset="-122"/>
                          <a:ea typeface="微软雅黑" panose="020B0503020204020204" charset="-122"/>
                          <a:cs typeface="Arial" panose="020B0604020202020204"/>
                        </a:rPr>
                        <a:t>端口特征</a:t>
                      </a:r>
                      <a:endParaRPr sz="1000" b="1"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400"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400"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400"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r>
              <a:tr h="798195">
                <a:tc>
                  <a:txBody>
                    <a:bodyPr/>
                    <a:lstStyle/>
                    <a:p>
                      <a:pPr algn="l" rtl="0" eaLnBrk="0">
                        <a:lnSpc>
                          <a:spcPct val="111000"/>
                        </a:lnSpc>
                      </a:pPr>
                      <a:endParaRPr lang="en-US" altLang="en-US" sz="1000" dirty="0">
                        <a:latin typeface="微软雅黑" panose="020B0503020204020204" charset="-122"/>
                        <a:ea typeface="微软雅黑" panose="020B0503020204020204" charset="-122"/>
                      </a:endParaRPr>
                    </a:p>
                    <a:p>
                      <a:pPr algn="l" rtl="0" eaLnBrk="0">
                        <a:lnSpc>
                          <a:spcPct val="10000"/>
                        </a:lnSpc>
                      </a:pPr>
                      <a:endParaRPr lang="en-US" altLang="en-US" sz="100" dirty="0">
                        <a:latin typeface="微软雅黑" panose="020B0503020204020204" charset="-122"/>
                        <a:ea typeface="微软雅黑" panose="020B0503020204020204" charset="-122"/>
                      </a:endParaRPr>
                    </a:p>
                    <a:p>
                      <a:pPr marL="85725" algn="l" rtl="0" eaLnBrk="0">
                        <a:lnSpc>
                          <a:spcPts val="1425"/>
                        </a:lnSpc>
                      </a:pPr>
                      <a:r>
                        <a:rPr sz="1000" kern="0" dirty="0">
                          <a:solidFill>
                            <a:srgbClr val="3F3F3F">
                              <a:alpha val="100000"/>
                            </a:srgbClr>
                          </a:solidFill>
                          <a:latin typeface="微软雅黑" panose="020B0503020204020204" charset="-122"/>
                          <a:ea typeface="微软雅黑" panose="020B0503020204020204" charset="-122"/>
                          <a:cs typeface="Arial" panose="020B0604020202020204"/>
                        </a:rPr>
                        <a:t>固定端口</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lstStyle/>
                    <a:p>
                      <a:pPr algn="l" rtl="0" eaLnBrk="0">
                        <a:lnSpc>
                          <a:spcPct val="107000"/>
                        </a:lnSpc>
                      </a:pPr>
                      <a:endParaRPr lang="en-US" altLang="en-US" sz="400" dirty="0">
                        <a:latin typeface="微软雅黑" panose="020B0503020204020204" charset="-122"/>
                        <a:ea typeface="微软雅黑" panose="020B0503020204020204" charset="-122"/>
                      </a:endParaRPr>
                    </a:p>
                    <a:p>
                      <a:pPr marL="70485" algn="l" rtl="0" eaLnBrk="0">
                        <a:lnSpc>
                          <a:spcPct val="120000"/>
                        </a:lnSpc>
                      </a:pPr>
                      <a:r>
                        <a:rPr lang="en-US" sz="1000"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rPr>
                        <a:t>16个10/ 100/ 1000Base-T</a:t>
                      </a:r>
                      <a:r>
                        <a:rPr sz="1000" kern="0" spc="11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RJ45</a:t>
                      </a:r>
                      <a:r>
                        <a:rPr sz="1000" kern="0" spc="9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端口</a:t>
                      </a:r>
                      <a:r>
                        <a:rPr sz="1000" kern="0" spc="9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endParaRPr sz="1000" kern="0" spc="9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p>
                      <a:pPr marL="70485" algn="l" rtl="0" eaLnBrk="0">
                        <a:lnSpc>
                          <a:spcPct val="120000"/>
                        </a:lnSpc>
                      </a:pPr>
                      <a:r>
                        <a:rPr lang="en-US" altLang="zh-CN" sz="1000" dirty="0">
                          <a:solidFill>
                            <a:srgbClr val="262626"/>
                          </a:solidFill>
                          <a:latin typeface="微软雅黑" panose="020B0503020204020204" charset="-122"/>
                          <a:ea typeface="微软雅黑" panose="020B0503020204020204" charset="-122"/>
                          <a:sym typeface="+mn-ea"/>
                        </a:rPr>
                        <a:t>8个Combo(10/100/1000Base-T+100/1000Base-X)</a:t>
                      </a:r>
                      <a:endParaRPr lang="en-US" altLang="zh-CN" sz="1000" dirty="0">
                        <a:solidFill>
                          <a:srgbClr val="262626"/>
                        </a:solidFill>
                        <a:latin typeface="微软雅黑" panose="020B0503020204020204" charset="-122"/>
                        <a:ea typeface="微软雅黑" panose="020B0503020204020204" charset="-122"/>
                        <a:sym typeface="+mn-ea"/>
                      </a:endParaRPr>
                    </a:p>
                    <a:p>
                      <a:pPr marL="70485" algn="l" rtl="0" eaLnBrk="0">
                        <a:lnSpc>
                          <a:spcPct val="120000"/>
                        </a:lnSpc>
                      </a:pPr>
                      <a:r>
                        <a:rPr sz="1000" kern="0" spc="20" dirty="0">
                          <a:solidFill>
                            <a:srgbClr val="3F3F3F">
                              <a:alpha val="100000"/>
                            </a:srgbClr>
                          </a:solidFill>
                          <a:latin typeface="微软雅黑" panose="020B0503020204020204" charset="-122"/>
                          <a:ea typeface="微软雅黑" panose="020B0503020204020204" charset="-122"/>
                          <a:cs typeface="Arial" panose="020B0604020202020204"/>
                          <a:sym typeface="+mn-ea"/>
                        </a:rPr>
                        <a:t>4</a:t>
                      </a:r>
                      <a:r>
                        <a:rPr lang="zh-CN" sz="1000" kern="0" spc="20" dirty="0">
                          <a:solidFill>
                            <a:srgbClr val="3F3F3F">
                              <a:alpha val="100000"/>
                            </a:srgbClr>
                          </a:solidFill>
                          <a:latin typeface="微软雅黑" panose="020B0503020204020204" charset="-122"/>
                          <a:ea typeface="微软雅黑" panose="020B0503020204020204" charset="-122"/>
                          <a:cs typeface="Arial" panose="020B0604020202020204"/>
                          <a:sym typeface="+mn-ea"/>
                        </a:rPr>
                        <a:t>个</a:t>
                      </a:r>
                      <a:r>
                        <a:rPr sz="1000" kern="0" spc="-17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spc="20" dirty="0">
                          <a:solidFill>
                            <a:srgbClr val="3F3F3F">
                              <a:alpha val="100000"/>
                            </a:srgbClr>
                          </a:solidFill>
                          <a:latin typeface="微软雅黑" panose="020B0503020204020204" charset="-122"/>
                          <a:ea typeface="微软雅黑" panose="020B0503020204020204" charset="-122"/>
                          <a:cs typeface="Arial" panose="020B0604020202020204"/>
                          <a:sym typeface="+mn-ea"/>
                        </a:rPr>
                        <a:t>1/</a:t>
                      </a:r>
                      <a:r>
                        <a:rPr sz="1000" kern="0" spc="-17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spc="20" dirty="0">
                          <a:solidFill>
                            <a:srgbClr val="3F3F3F">
                              <a:alpha val="100000"/>
                            </a:srgbClr>
                          </a:solidFill>
                          <a:latin typeface="微软雅黑" panose="020B0503020204020204" charset="-122"/>
                          <a:ea typeface="微软雅黑" panose="020B0503020204020204" charset="-122"/>
                          <a:cs typeface="Arial" panose="020B0604020202020204"/>
                          <a:sym typeface="+mn-ea"/>
                        </a:rPr>
                        <a:t>10</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G</a:t>
                      </a:r>
                      <a:r>
                        <a:rPr sz="1000" kern="0" spc="8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SFP</a:t>
                      </a:r>
                      <a:r>
                        <a:rPr sz="1000" kern="0" spc="20" dirty="0">
                          <a:solidFill>
                            <a:srgbClr val="3F3F3F">
                              <a:alpha val="100000"/>
                            </a:srgbClr>
                          </a:solidFill>
                          <a:latin typeface="微软雅黑" panose="020B0503020204020204" charset="-122"/>
                          <a:ea typeface="微软雅黑" panose="020B0503020204020204" charset="-122"/>
                          <a:cs typeface="Arial" panose="020B0604020202020204"/>
                          <a:sym typeface="+mn-ea"/>
                        </a:rPr>
                        <a:t>+上联光口插槽</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p>
                      <a:pPr marL="70485" algn="l" rtl="0" eaLnBrk="0">
                        <a:lnSpc>
                          <a:spcPct val="120000"/>
                        </a:lnSpc>
                      </a:pP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1</a:t>
                      </a:r>
                      <a:r>
                        <a:rPr lang="zh-CN"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个</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Console</a:t>
                      </a:r>
                      <a:r>
                        <a:rPr sz="1000" kern="0" spc="14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控制口</a:t>
                      </a:r>
                      <a:r>
                        <a:rPr sz="1000" kern="0" spc="8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endParaRPr lang="en-US" altLang="en-US" sz="1000" dirty="0">
                        <a:latin typeface="微软雅黑" panose="020B0503020204020204" charset="-122"/>
                        <a:ea typeface="微软雅黑" panose="020B0503020204020204" charset="-122"/>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55600">
                <a:tc>
                  <a:txBody>
                    <a:bodyPr/>
                    <a:lstStyle/>
                    <a:p>
                      <a:pPr algn="l" rtl="0" eaLnBrk="0">
                        <a:lnSpc>
                          <a:spcPct val="167000"/>
                        </a:lnSpc>
                      </a:pP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  </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网口特</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lstStyle/>
                    <a:p>
                      <a:pPr algn="l" rtl="0" eaLnBrk="0">
                        <a:lnSpc>
                          <a:spcPct val="107000"/>
                        </a:lnSpc>
                      </a:pPr>
                      <a:endParaRPr lang="en-US" altLang="en-US" sz="400" dirty="0">
                        <a:latin typeface="微软雅黑" panose="020B0503020204020204" charset="-122"/>
                        <a:ea typeface="微软雅黑" panose="020B0503020204020204" charset="-122"/>
                        <a:cs typeface="微软雅黑" panose="020B0503020204020204" charset="-122"/>
                      </a:endParaRPr>
                    </a:p>
                    <a:p>
                      <a:pPr marL="78740" algn="l" rtl="0" eaLnBrk="0">
                        <a:lnSpc>
                          <a:spcPts val="1425"/>
                        </a:lnSpc>
                        <a:spcBef>
                          <a:spcPts val="0"/>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1-24口10/100/1000Base-T（X）自动侦测，全/半双工MDI/MDI-X自适应</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r>
              <a:tr h="758190">
                <a:tc>
                  <a:txBody>
                    <a:bodyPr/>
                    <a:lstStyle/>
                    <a:p>
                      <a:pPr algn="l" rtl="0" eaLnBrk="0">
                        <a:lnSpc>
                          <a:spcPct val="140000"/>
                        </a:lnSpc>
                      </a:pPr>
                      <a:endParaRPr lang="en-US" altLang="en-US" sz="1000" dirty="0">
                        <a:latin typeface="微软雅黑" panose="020B0503020204020204" charset="-122"/>
                        <a:ea typeface="微软雅黑" panose="020B0503020204020204" charset="-122"/>
                      </a:endParaRPr>
                    </a:p>
                    <a:p>
                      <a:pPr algn="l" rtl="0" eaLnBrk="0">
                        <a:lnSpc>
                          <a:spcPct val="6000"/>
                        </a:lnSpc>
                      </a:pPr>
                      <a:endParaRPr lang="en-US" altLang="en-US" sz="100" dirty="0">
                        <a:latin typeface="微软雅黑" panose="020B0503020204020204" charset="-122"/>
                        <a:ea typeface="微软雅黑" panose="020B0503020204020204" charset="-122"/>
                      </a:endParaRPr>
                    </a:p>
                    <a:p>
                      <a:pPr marL="78105" algn="l" rtl="0" eaLnBrk="0">
                        <a:lnSpc>
                          <a:spcPts val="1425"/>
                        </a:lnSpc>
                      </a:pPr>
                      <a:r>
                        <a:rPr sz="1000" kern="0" dirty="0">
                          <a:solidFill>
                            <a:srgbClr val="3F3F3F">
                              <a:alpha val="100000"/>
                            </a:srgbClr>
                          </a:solidFill>
                          <a:latin typeface="微软雅黑" panose="020B0503020204020204" charset="-122"/>
                          <a:ea typeface="微软雅黑" panose="020B0503020204020204" charset="-122"/>
                          <a:cs typeface="Arial" panose="020B0604020202020204"/>
                        </a:rPr>
                        <a:t>双绞线传输</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lstStyle/>
                    <a:p>
                      <a:pPr algn="l" rtl="0" eaLnBrk="0">
                        <a:lnSpc>
                          <a:spcPct val="106000"/>
                        </a:lnSpc>
                      </a:pPr>
                      <a:endParaRPr lang="en-US" altLang="en-US" sz="400" dirty="0">
                        <a:latin typeface="微软雅黑" panose="020B0503020204020204" charset="-122"/>
                        <a:ea typeface="微软雅黑" panose="020B0503020204020204" charset="-122"/>
                      </a:endParaRPr>
                    </a:p>
                    <a:p>
                      <a:pPr marL="82550" algn="l" rtl="0" eaLnBrk="0">
                        <a:lnSpc>
                          <a:spcPct val="146000"/>
                        </a:lnSpc>
                        <a:spcBef>
                          <a:spcPts val="0"/>
                        </a:spcBef>
                      </a:pPr>
                      <a:r>
                        <a:rPr sz="1000" kern="0" spc="30" dirty="0">
                          <a:solidFill>
                            <a:srgbClr val="3F3F3F">
                              <a:alpha val="100000"/>
                            </a:srgbClr>
                          </a:solidFill>
                          <a:latin typeface="微软雅黑" panose="020B0503020204020204" charset="-122"/>
                          <a:ea typeface="微软雅黑" panose="020B0503020204020204" charset="-122"/>
                          <a:cs typeface="Arial" panose="020B0604020202020204"/>
                        </a:rPr>
                        <a:t>10</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BASE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rPr>
                        <a:t>-T: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Cat</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rPr>
                        <a:t>3,4,5</a:t>
                      </a:r>
                      <a:r>
                        <a:rPr sz="1000" kern="0" spc="11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UTP</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rPr>
                        <a:t>(≤100</a:t>
                      </a:r>
                      <a:r>
                        <a:rPr sz="1000" kern="0" spc="8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meters</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rPr>
                        <a:t>)</a:t>
                      </a:r>
                      <a:endParaRPr sz="1000" kern="0" spc="30" dirty="0">
                        <a:solidFill>
                          <a:srgbClr val="3F3F3F">
                            <a:alpha val="100000"/>
                          </a:srgbClr>
                        </a:solidFill>
                        <a:latin typeface="微软雅黑" panose="020B0503020204020204" charset="-122"/>
                        <a:ea typeface="微软雅黑" panose="020B0503020204020204" charset="-122"/>
                        <a:cs typeface="Arial" panose="020B0604020202020204"/>
                      </a:endParaRPr>
                    </a:p>
                    <a:p>
                      <a:pPr marL="82550" algn="l" rtl="0" eaLnBrk="0">
                        <a:lnSpc>
                          <a:spcPct val="146000"/>
                        </a:lnSpc>
                        <a:spcBef>
                          <a:spcPts val="0"/>
                        </a:spcBef>
                      </a:pP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100</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BASE</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TX</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Cat</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5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or</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later</a:t>
                      </a:r>
                      <a:r>
                        <a:rPr sz="1000" kern="0" spc="16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UTP</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(≤100</a:t>
                      </a:r>
                      <a:r>
                        <a:rPr sz="1000" kern="0" spc="8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meters</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a:t>
                      </a:r>
                      <a:endParaRPr lang="en-US" altLang="en-US" sz="1000" dirty="0">
                        <a:latin typeface="微软雅黑" panose="020B0503020204020204" charset="-122"/>
                        <a:ea typeface="微软雅黑" panose="020B0503020204020204" charset="-122"/>
                      </a:endParaRPr>
                    </a:p>
                    <a:p>
                      <a:pPr marL="82550" algn="l" rtl="0" eaLnBrk="0">
                        <a:lnSpc>
                          <a:spcPct val="146000"/>
                        </a:lnSpc>
                      </a:pP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1000</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BASE</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Cat</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5</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e</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or</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later</a:t>
                      </a:r>
                      <a:r>
                        <a:rPr sz="1000" kern="0" spc="10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UTP</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(≤100</a:t>
                      </a:r>
                      <a:r>
                        <a:rPr sz="1000" kern="0" spc="9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meters</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a:t>
                      </a:r>
                      <a:endParaRPr lang="en-US" altLang="en-US" sz="1000" dirty="0">
                        <a:latin typeface="微软雅黑" panose="020B0503020204020204" charset="-122"/>
                        <a:ea typeface="微软雅黑" panose="020B0503020204020204" charset="-122"/>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514350">
                <a:tc>
                  <a:txBody>
                    <a:bodyPr/>
                    <a:lstStyle/>
                    <a:p>
                      <a:pPr algn="l" rtl="0" eaLnBrk="0">
                        <a:lnSpc>
                          <a:spcPct val="166000"/>
                        </a:lnSpc>
                      </a:pPr>
                      <a:endParaRPr lang="en-US" altLang="en-US" sz="1000" dirty="0">
                        <a:latin typeface="微软雅黑" panose="020B0503020204020204" charset="-122"/>
                        <a:ea typeface="微软雅黑" panose="020B0503020204020204" charset="-122"/>
                        <a:cs typeface="微软雅黑" panose="020B0503020204020204" charset="-122"/>
                      </a:endParaRPr>
                    </a:p>
                    <a:p>
                      <a:pPr algn="l" rtl="0" eaLnBrk="0">
                        <a:lnSpc>
                          <a:spcPct val="7000"/>
                        </a:lnSpc>
                      </a:pPr>
                      <a:endParaRPr lang="en-US" altLang="en-US" sz="100" dirty="0">
                        <a:latin typeface="微软雅黑" panose="020B0503020204020204" charset="-122"/>
                        <a:ea typeface="微软雅黑" panose="020B0503020204020204" charset="-122"/>
                        <a:cs typeface="微软雅黑" panose="020B0503020204020204" charset="-122"/>
                      </a:endParaRPr>
                    </a:p>
                    <a:p>
                      <a:pPr marL="81280" algn="l" rtl="0" eaLnBrk="0">
                        <a:lnSpc>
                          <a:spcPct val="84000"/>
                        </a:lnSpc>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SFP插槽端口</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lstStyle/>
                    <a:p>
                      <a:pPr algn="l" rtl="0" eaLnBrk="0">
                        <a:lnSpc>
                          <a:spcPct val="108000"/>
                        </a:lnSpc>
                      </a:pPr>
                      <a:endParaRPr lang="en-US" altLang="en-US" sz="400" dirty="0">
                        <a:latin typeface="微软雅黑" panose="020B0503020204020204" charset="-122"/>
                        <a:ea typeface="微软雅黑" panose="020B0503020204020204" charset="-122"/>
                        <a:cs typeface="微软雅黑" panose="020B0503020204020204" charset="-122"/>
                      </a:endParaRPr>
                    </a:p>
                    <a:p>
                      <a:pPr marL="75565" algn="l" rtl="0" eaLnBrk="0">
                        <a:lnSpc>
                          <a:spcPct val="11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千兆SFP光纤端口和10G SFP+光纤端口，默认</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不</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包括光模块（可选单模/多模、单光纤/双光纤光模块.LC）</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r>
              <a:tr h="262255">
                <a:tc>
                  <a:txBody>
                    <a:bodyPr/>
                    <a:p>
                      <a:pPr algn="l" rtl="0" eaLnBrk="0">
                        <a:lnSpc>
                          <a:spcPct val="116000"/>
                        </a:lnSpc>
                      </a:pP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  </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光口扩</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p>
                      <a:pPr algn="l" rtl="0" eaLnBrk="0">
                        <a:lnSpc>
                          <a:spcPct val="109000"/>
                        </a:lnSpc>
                      </a:pP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  </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支持2.5G光模块扩展及组环网</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723900">
                <a:tc>
                  <a:txBody>
                    <a:bodyPr/>
                    <a:lstStyle/>
                    <a:p>
                      <a:pPr marL="80010" algn="l" rtl="0" eaLnBrk="0">
                        <a:lnSpc>
                          <a:spcPts val="1390"/>
                        </a:lnSpc>
                        <a:spcBef>
                          <a:spcPts val="0"/>
                        </a:spcBef>
                        <a:buNone/>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波长/距离</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lstStyle/>
                    <a:p>
                      <a:pPr marL="78105" algn="l" rtl="0" eaLnBrk="0">
                        <a:lnSpc>
                          <a:spcPts val="1425"/>
                        </a:lnSpc>
                        <a:spcBef>
                          <a:spcPts val="0"/>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多模：工作波长850nm/传输</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距离</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0-550M（1G）</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8105" algn="l" rtl="0" eaLnBrk="0">
                        <a:lnSpc>
                          <a:spcPts val="1425"/>
                        </a:lnSpc>
                        <a:spcBef>
                          <a:spcPts val="0"/>
                        </a:spcBef>
                      </a:pP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          </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工作波长</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850nm/</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传输</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距离</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0-300M（10G）。</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8105" algn="l" rtl="0" eaLnBrk="0">
                        <a:lnSpc>
                          <a:spcPts val="1425"/>
                        </a:lnSpc>
                        <a:spcBef>
                          <a:spcPts val="0"/>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单模：</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工作波长</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1310nm/</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传输</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距离</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0-40KM，</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8105" algn="l" rtl="0" eaLnBrk="0">
                        <a:lnSpc>
                          <a:spcPts val="1425"/>
                        </a:lnSpc>
                        <a:spcBef>
                          <a:spcPts val="0"/>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 </a:t>
                      </a: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         </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工作波长</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1550nm/</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传输</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距离</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0-120KM。</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07975">
                <a:tc gridSpan="3">
                  <a:txBody>
                    <a:bodyPr/>
                    <a:lstStyle/>
                    <a:p>
                      <a:pPr algn="l" rtl="0" eaLnBrk="0">
                        <a:lnSpc>
                          <a:spcPct val="114000"/>
                        </a:lnSpc>
                      </a:pPr>
                      <a:endParaRPr lang="en-US" altLang="en-US" sz="600" dirty="0">
                        <a:latin typeface="微软雅黑" panose="020B0503020204020204" charset="-122"/>
                        <a:ea typeface="微软雅黑" panose="020B0503020204020204" charset="-122"/>
                      </a:endParaRPr>
                    </a:p>
                    <a:p>
                      <a:pPr marL="81280" algn="l" rtl="0" eaLnBrk="0">
                        <a:lnSpc>
                          <a:spcPct val="85000"/>
                        </a:lnSpc>
                        <a:spcBef>
                          <a:spcPts val="5"/>
                        </a:spcBef>
                      </a:pPr>
                      <a:r>
                        <a:rPr sz="1000" b="1" kern="0" dirty="0">
                          <a:solidFill>
                            <a:srgbClr val="3F3F3F">
                              <a:alpha val="100000"/>
                            </a:srgbClr>
                          </a:solidFill>
                          <a:latin typeface="微软雅黑" panose="020B0503020204020204" charset="-122"/>
                          <a:ea typeface="微软雅黑" panose="020B0503020204020204" charset="-122"/>
                          <a:cs typeface="Arial" panose="020B0604020202020204"/>
                        </a:rPr>
                        <a:t>交换芯片参数</a:t>
                      </a:r>
                      <a:endParaRPr sz="1000" b="1"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r>
              <a:tr h="304800">
                <a:tc>
                  <a:txBody>
                    <a:bodyPr/>
                    <a:lstStyle/>
                    <a:p>
                      <a:pPr algn="l" rtl="0" eaLnBrk="0">
                        <a:lnSpc>
                          <a:spcPct val="101000"/>
                        </a:lnSpc>
                      </a:pPr>
                      <a:endParaRPr lang="en-US" altLang="en-US" sz="700" dirty="0">
                        <a:latin typeface="微软雅黑" panose="020B0503020204020204" charset="-122"/>
                        <a:ea typeface="微软雅黑" panose="020B0503020204020204" charset="-122"/>
                      </a:endParaRPr>
                    </a:p>
                    <a:p>
                      <a:pPr marL="85090" algn="l" rtl="0" eaLnBrk="0">
                        <a:lnSpc>
                          <a:spcPct val="83000"/>
                        </a:lnSpc>
                        <a:spcBef>
                          <a:spcPts val="0"/>
                        </a:spcBef>
                      </a:pP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网管</a:t>
                      </a:r>
                      <a:r>
                        <a:rPr lang="zh-CN" sz="1000" kern="0" spc="0" dirty="0">
                          <a:solidFill>
                            <a:srgbClr val="3F3F3F">
                              <a:alpha val="100000"/>
                            </a:srgbClr>
                          </a:solidFill>
                          <a:latin typeface="微软雅黑" panose="020B0503020204020204" charset="-122"/>
                          <a:ea typeface="微软雅黑" panose="020B0503020204020204" charset="-122"/>
                          <a:cs typeface="Arial" panose="020B0604020202020204"/>
                        </a:rPr>
                        <a:t>类型</a:t>
                      </a:r>
                      <a:endParaRPr lang="zh-CN" sz="1000" kern="0" spc="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lstStyle/>
                    <a:p>
                      <a:pPr algn="l" rtl="0" eaLnBrk="0">
                        <a:lnSpc>
                          <a:spcPct val="166000"/>
                        </a:lnSpc>
                      </a:pPr>
                      <a:r>
                        <a:rPr lang="en-US" sz="1000" kern="0" spc="-1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spc="-10" dirty="0">
                          <a:solidFill>
                            <a:srgbClr val="3F3F3F">
                              <a:alpha val="100000"/>
                            </a:srgbClr>
                          </a:solidFill>
                          <a:latin typeface="微软雅黑" panose="020B0503020204020204" charset="-122"/>
                          <a:ea typeface="微软雅黑" panose="020B0503020204020204" charset="-122"/>
                          <a:cs typeface="Arial" panose="020B0604020202020204"/>
                        </a:rPr>
                        <a:t>L</a:t>
                      </a:r>
                      <a:r>
                        <a:rPr lang="en-US" sz="1000" kern="0" spc="-10" dirty="0">
                          <a:solidFill>
                            <a:srgbClr val="3F3F3F">
                              <a:alpha val="100000"/>
                            </a:srgbClr>
                          </a:solidFill>
                          <a:latin typeface="微软雅黑" panose="020B0503020204020204" charset="-122"/>
                          <a:ea typeface="微软雅黑" panose="020B0503020204020204" charset="-122"/>
                          <a:cs typeface="Arial" panose="020B0604020202020204"/>
                        </a:rPr>
                        <a:t>3</a:t>
                      </a:r>
                      <a:endParaRPr lang="en-US" sz="1000" kern="0" spc="-1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92430">
                <a:tc>
                  <a:txBody>
                    <a:bodyPr/>
                    <a:p>
                      <a:pPr marL="85090" algn="l" rtl="0" eaLnBrk="0">
                        <a:lnSpc>
                          <a:spcPct val="84000"/>
                        </a:lnSpc>
                        <a:spcBef>
                          <a:spcPts val="5"/>
                        </a:spcBef>
                        <a:buNone/>
                      </a:pPr>
                      <a:endParaRPr lang="en-US" altLang="en-US" sz="1000" dirty="0">
                        <a:latin typeface="微软雅黑" panose="020B0503020204020204" charset="-122"/>
                        <a:ea typeface="微软雅黑" panose="020B0503020204020204" charset="-122"/>
                      </a:endParaRPr>
                    </a:p>
                    <a:p>
                      <a:pPr marL="85090" algn="l" rtl="0" eaLnBrk="0">
                        <a:lnSpc>
                          <a:spcPct val="84000"/>
                        </a:lnSpc>
                        <a:spcBef>
                          <a:spcPts val="5"/>
                        </a:spcBef>
                        <a:buNone/>
                      </a:pPr>
                      <a:r>
                        <a:rPr lang="en-US" altLang="en-US" sz="1000" dirty="0">
                          <a:latin typeface="微软雅黑" panose="020B0503020204020204" charset="-122"/>
                          <a:ea typeface="微软雅黑" panose="020B0503020204020204" charset="-122"/>
                        </a:rPr>
                        <a:t>环形网络</a:t>
                      </a:r>
                      <a:endParaRPr lang="en-US" altLang="en-US" sz="1000" dirty="0">
                        <a:latin typeface="微软雅黑" panose="020B0503020204020204" charset="-122"/>
                        <a:ea typeface="微软雅黑" panose="020B0503020204020204" charset="-122"/>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p>
                      <a:pPr marL="78105" algn="l" rtl="0" eaLnBrk="0">
                        <a:lnSpc>
                          <a:spcPct val="84000"/>
                        </a:lnSpc>
                        <a:buNone/>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支持ERPS环形网络功能，收敛时间＜20ms</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604520">
                <a:tc>
                  <a:txBody>
                    <a:bodyPr/>
                    <a:lstStyle/>
                    <a:p>
                      <a:pPr algn="l" rtl="0" eaLnBrk="0">
                        <a:lnSpc>
                          <a:spcPct val="167000"/>
                        </a:lnSpc>
                      </a:pPr>
                      <a:endParaRPr lang="en-US" altLang="en-US" sz="1000" dirty="0">
                        <a:latin typeface="微软雅黑" panose="020B0503020204020204" charset="-122"/>
                        <a:ea typeface="微软雅黑" panose="020B0503020204020204" charset="-122"/>
                      </a:endParaRPr>
                    </a:p>
                    <a:p>
                      <a:pPr marL="85090" algn="l" rtl="0" eaLnBrk="0">
                        <a:lnSpc>
                          <a:spcPct val="83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网络协议</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lstStyle/>
                    <a:p>
                      <a:pPr algn="l" rtl="0" eaLnBrk="0">
                        <a:lnSpc>
                          <a:spcPct val="114000"/>
                        </a:lnSpc>
                      </a:pP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IEEE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802.3</a:t>
                      </a:r>
                      <a:r>
                        <a:rPr sz="1000" kern="0" spc="14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10</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BASE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-T,</a:t>
                      </a:r>
                      <a:r>
                        <a:rPr sz="1000" kern="0" spc="12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IEEE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802.3i</a:t>
                      </a:r>
                      <a:r>
                        <a:rPr sz="1000" kern="0" spc="13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10</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Base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-T,</a:t>
                      </a:r>
                      <a:r>
                        <a:rPr sz="1000" kern="0" spc="11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IEEE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8</a:t>
                      </a:r>
                      <a:r>
                        <a:rPr sz="1000" kern="0" spc="20" dirty="0">
                          <a:solidFill>
                            <a:srgbClr val="3F3F3F">
                              <a:alpha val="100000"/>
                            </a:srgbClr>
                          </a:solidFill>
                          <a:latin typeface="微软雅黑" panose="020B0503020204020204" charset="-122"/>
                          <a:ea typeface="微软雅黑" panose="020B0503020204020204" charset="-122"/>
                          <a:cs typeface="Arial" panose="020B0604020202020204"/>
                          <a:sym typeface="+mn-ea"/>
                        </a:rPr>
                        <a:t>02.3u</a:t>
                      </a:r>
                      <a:r>
                        <a:rPr sz="1000" kern="0" spc="13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spc="20" dirty="0">
                          <a:solidFill>
                            <a:srgbClr val="3F3F3F">
                              <a:alpha val="100000"/>
                            </a:srgbClr>
                          </a:solidFill>
                          <a:latin typeface="微软雅黑" panose="020B0503020204020204" charset="-122"/>
                          <a:ea typeface="微软雅黑" panose="020B0503020204020204" charset="-122"/>
                          <a:cs typeface="Arial" panose="020B0604020202020204"/>
                          <a:sym typeface="+mn-ea"/>
                        </a:rPr>
                        <a:t>100</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Base</a:t>
                      </a:r>
                      <a:r>
                        <a:rPr sz="1000" kern="0" spc="20" dirty="0">
                          <a:solidFill>
                            <a:srgbClr val="3F3F3F">
                              <a:alpha val="100000"/>
                            </a:srgbClr>
                          </a:solidFill>
                          <a:latin typeface="微软雅黑" panose="020B0503020204020204" charset="-122"/>
                          <a:ea typeface="微软雅黑" panose="020B0503020204020204" charset="-122"/>
                          <a:cs typeface="Arial" panose="020B0604020202020204"/>
                          <a:sym typeface="+mn-ea"/>
                        </a:rPr>
                        <a:t>-</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TX</a:t>
                      </a:r>
                      <a:endParaRPr lang="en-US" altLang="en-US" sz="1000" dirty="0">
                        <a:latin typeface="微软雅黑" panose="020B0503020204020204" charset="-122"/>
                        <a:ea typeface="微软雅黑" panose="020B0503020204020204" charset="-122"/>
                      </a:endParaRPr>
                    </a:p>
                    <a:p>
                      <a:pPr marL="80010" algn="l" rtl="0" eaLnBrk="0">
                        <a:lnSpc>
                          <a:spcPts val="1425"/>
                        </a:lnSpc>
                        <a:spcBef>
                          <a:spcPts val="0"/>
                        </a:spcBef>
                      </a:pP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IEEE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802.3</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ab</a:t>
                      </a:r>
                      <a:r>
                        <a:rPr sz="1000" kern="0" spc="12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1000</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Base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-T,</a:t>
                      </a:r>
                      <a:r>
                        <a:rPr sz="1000" kern="0" spc="11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IEEE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802.3z</a:t>
                      </a:r>
                      <a:r>
                        <a:rPr sz="1000" kern="0" spc="14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1000</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Base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-X,</a:t>
                      </a:r>
                      <a:r>
                        <a:rPr sz="1000" kern="0" spc="11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IEEE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802.</a:t>
                      </a:r>
                      <a:r>
                        <a:rPr sz="1000" kern="0" spc="20" dirty="0">
                          <a:solidFill>
                            <a:srgbClr val="3F3F3F">
                              <a:alpha val="100000"/>
                            </a:srgbClr>
                          </a:solidFill>
                          <a:latin typeface="微软雅黑" panose="020B0503020204020204" charset="-122"/>
                          <a:ea typeface="微软雅黑" panose="020B0503020204020204" charset="-122"/>
                          <a:cs typeface="Arial" panose="020B0604020202020204"/>
                          <a:sym typeface="+mn-ea"/>
                        </a:rPr>
                        <a:t>3</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ae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10</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GBase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LR</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SR</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a:t>
                      </a:r>
                      <a:r>
                        <a:rPr sz="1000" kern="0" spc="19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IEEE</a:t>
                      </a:r>
                      <a:r>
                        <a:rPr sz="1000" kern="0" spc="30" dirty="0">
                          <a:solidFill>
                            <a:srgbClr val="3F3F3F">
                              <a:alpha val="100000"/>
                            </a:srgbClr>
                          </a:solidFill>
                          <a:latin typeface="微软雅黑" panose="020B0503020204020204" charset="-122"/>
                          <a:ea typeface="微软雅黑" panose="020B0503020204020204" charset="-122"/>
                          <a:cs typeface="Arial" panose="020B0604020202020204"/>
                          <a:sym typeface="+mn-ea"/>
                        </a:rPr>
                        <a:t>802.3x</a:t>
                      </a:r>
                      <a:endParaRPr lang="en-US" altLang="en-US" sz="1000" dirty="0">
                        <a:latin typeface="微软雅黑" panose="020B0503020204020204" charset="-122"/>
                        <a:ea typeface="微软雅黑" panose="020B0503020204020204" charset="-122"/>
                      </a:endParaRPr>
                    </a:p>
                  </a:txBody>
                  <a:tcPr marL="0" marR="0" marT="0" marB="0" vert="horz" anchor="t"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r>
              <a:tr h="307975">
                <a:tc>
                  <a:txBody>
                    <a:bodyPr/>
                    <a:lstStyle/>
                    <a:p>
                      <a:pPr algn="l" rtl="0" eaLnBrk="0">
                        <a:lnSpc>
                          <a:spcPct val="106000"/>
                        </a:lnSpc>
                      </a:pPr>
                      <a:endParaRPr lang="en-US" altLang="en-US" sz="400" dirty="0">
                        <a:latin typeface="微软雅黑" panose="020B0503020204020204" charset="-122"/>
                        <a:ea typeface="微软雅黑" panose="020B0503020204020204" charset="-122"/>
                      </a:endParaRPr>
                    </a:p>
                    <a:p>
                      <a:pPr marL="85725" algn="l" rtl="0" eaLnBrk="0">
                        <a:lnSpc>
                          <a:spcPts val="1425"/>
                        </a:lnSpc>
                        <a:spcBef>
                          <a:spcPts val="0"/>
                        </a:spcBef>
                      </a:pPr>
                      <a:r>
                        <a:rPr sz="1000" kern="0" dirty="0">
                          <a:solidFill>
                            <a:srgbClr val="3F3F3F">
                              <a:alpha val="100000"/>
                            </a:srgbClr>
                          </a:solidFill>
                          <a:latin typeface="微软雅黑" panose="020B0503020204020204" charset="-122"/>
                          <a:ea typeface="微软雅黑" panose="020B0503020204020204" charset="-122"/>
                          <a:cs typeface="Arial" panose="020B0604020202020204"/>
                        </a:rPr>
                        <a:t>转发模式</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lstStyle/>
                    <a:p>
                      <a:pPr algn="l" rtl="0" eaLnBrk="0">
                        <a:lnSpc>
                          <a:spcPct val="106000"/>
                        </a:lnSpc>
                      </a:pPr>
                      <a:endParaRPr lang="en-US" altLang="en-US" sz="400" dirty="0">
                        <a:latin typeface="微软雅黑" panose="020B0503020204020204" charset="-122"/>
                        <a:ea typeface="微软雅黑" panose="020B0503020204020204" charset="-122"/>
                      </a:endParaRPr>
                    </a:p>
                    <a:p>
                      <a:pPr marL="74295" algn="l" rtl="0" eaLnBrk="0">
                        <a:lnSpc>
                          <a:spcPts val="1425"/>
                        </a:lnSpc>
                        <a:spcBef>
                          <a:spcPts val="0"/>
                        </a:spcBef>
                      </a:pPr>
                      <a:r>
                        <a:rPr sz="1000" kern="0" dirty="0">
                          <a:solidFill>
                            <a:srgbClr val="3F3F3F">
                              <a:alpha val="100000"/>
                            </a:srgbClr>
                          </a:solidFill>
                          <a:latin typeface="微软雅黑" panose="020B0503020204020204" charset="-122"/>
                          <a:ea typeface="微软雅黑" panose="020B0503020204020204" charset="-122"/>
                          <a:cs typeface="Arial" panose="020B0604020202020204"/>
                        </a:rPr>
                        <a:t>存储转发（全线速）</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21945">
                <a:tc>
                  <a:txBody>
                    <a:bodyPr/>
                    <a:lstStyle/>
                    <a:p>
                      <a:pPr algn="l" rtl="0" eaLnBrk="0">
                        <a:lnSpc>
                          <a:spcPct val="116000"/>
                        </a:lnSpc>
                      </a:pPr>
                      <a:endParaRPr lang="en-US" altLang="en-US" sz="400" dirty="0">
                        <a:latin typeface="微软雅黑" panose="020B0503020204020204" charset="-122"/>
                        <a:ea typeface="微软雅黑" panose="020B0503020204020204" charset="-122"/>
                      </a:endParaRPr>
                    </a:p>
                    <a:p>
                      <a:pPr marL="80010" algn="l" rtl="0" eaLnBrk="0">
                        <a:lnSpc>
                          <a:spcPts val="1390"/>
                        </a:lnSpc>
                      </a:pPr>
                      <a:r>
                        <a:rPr sz="1000" kern="0" dirty="0">
                          <a:solidFill>
                            <a:srgbClr val="3F3F3F">
                              <a:alpha val="100000"/>
                            </a:srgbClr>
                          </a:solidFill>
                          <a:latin typeface="微软雅黑" panose="020B0503020204020204" charset="-122"/>
                          <a:ea typeface="微软雅黑" panose="020B0503020204020204" charset="-122"/>
                          <a:cs typeface="Arial" panose="020B0604020202020204"/>
                        </a:rPr>
                        <a:t>交换容量</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lstStyle/>
                    <a:p>
                      <a:pPr algn="l" rtl="0" eaLnBrk="0">
                        <a:lnSpc>
                          <a:spcPct val="116000"/>
                        </a:lnSpc>
                      </a:pPr>
                      <a:endParaRPr lang="en-US" altLang="en-US" sz="400" dirty="0">
                        <a:latin typeface="微软雅黑" panose="020B0503020204020204" charset="-122"/>
                        <a:ea typeface="微软雅黑" panose="020B0503020204020204" charset="-122"/>
                      </a:endParaRPr>
                    </a:p>
                    <a:p>
                      <a:pPr marL="83185" algn="l" rtl="0" eaLnBrk="0">
                        <a:lnSpc>
                          <a:spcPts val="1390"/>
                        </a:lnSpc>
                      </a:pPr>
                      <a:r>
                        <a:rPr lang="en-US" sz="1000" kern="0" spc="0" dirty="0">
                          <a:solidFill>
                            <a:srgbClr val="3F3F3F">
                              <a:alpha val="100000"/>
                            </a:srgbClr>
                          </a:solidFill>
                          <a:latin typeface="微软雅黑" panose="020B0503020204020204" charset="-122"/>
                          <a:ea typeface="微软雅黑" panose="020B0503020204020204" charset="-122"/>
                          <a:cs typeface="Arial" panose="020B0604020202020204"/>
                        </a:rPr>
                        <a:t>128</a:t>
                      </a:r>
                      <a:r>
                        <a:rPr sz="1000" kern="0" spc="0" dirty="0">
                          <a:solidFill>
                            <a:srgbClr val="3F3F3F">
                              <a:alpha val="100000"/>
                            </a:srgbClr>
                          </a:solidFill>
                          <a:latin typeface="微软雅黑" panose="020B0503020204020204" charset="-122"/>
                          <a:ea typeface="微软雅黑" panose="020B0503020204020204" charset="-122"/>
                          <a:cs typeface="Arial" panose="020B0604020202020204"/>
                        </a:rPr>
                        <a:t>Gbps</a:t>
                      </a:r>
                      <a:endParaRPr lang="en-US" altLang="en-US" sz="1000" dirty="0">
                        <a:latin typeface="微软雅黑" panose="020B0503020204020204" charset="-122"/>
                        <a:ea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289560">
                <a:tc>
                  <a:txBody>
                    <a:bodyPr/>
                    <a:p>
                      <a:pPr algn="l" rtl="0" eaLnBrk="0">
                        <a:lnSpc>
                          <a:spcPct val="115000"/>
                        </a:lnSpc>
                      </a:pPr>
                      <a:endParaRPr lang="en-US" altLang="en-US" sz="600" dirty="0">
                        <a:latin typeface="微软雅黑" panose="020B0503020204020204" charset="-122"/>
                        <a:ea typeface="微软雅黑" panose="020B0503020204020204" charset="-122"/>
                      </a:endParaRPr>
                    </a:p>
                    <a:p>
                      <a:pPr marL="83185" algn="l" rtl="0" eaLnBrk="0">
                        <a:lnSpc>
                          <a:spcPct val="85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Arial" panose="020B0604020202020204"/>
                        </a:rPr>
                        <a:t>包转发率</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p>
                      <a:pPr algn="l" rtl="0" eaLnBrk="0">
                        <a:lnSpc>
                          <a:spcPct val="116000"/>
                        </a:lnSpc>
                      </a:pPr>
                      <a:endParaRPr lang="en-US" altLang="en-US" sz="600" dirty="0">
                        <a:latin typeface="微软雅黑" panose="020B0503020204020204" charset="-122"/>
                        <a:ea typeface="微软雅黑" panose="020B0503020204020204" charset="-122"/>
                      </a:endParaRPr>
                    </a:p>
                    <a:p>
                      <a:pPr marL="74930" algn="l" rtl="0" eaLnBrk="0">
                        <a:lnSpc>
                          <a:spcPct val="84000"/>
                        </a:lnSpc>
                        <a:spcBef>
                          <a:spcPts val="5"/>
                        </a:spcBef>
                      </a:pPr>
                      <a:r>
                        <a:rPr lang="en-US" sz="1000" kern="0" spc="10" dirty="0">
                          <a:solidFill>
                            <a:srgbClr val="3F3F3F">
                              <a:alpha val="100000"/>
                            </a:srgbClr>
                          </a:solidFill>
                          <a:latin typeface="微软雅黑" panose="020B0503020204020204" charset="-122"/>
                          <a:ea typeface="微软雅黑" panose="020B0503020204020204" charset="-122"/>
                          <a:cs typeface="Arial" panose="020B0604020202020204"/>
                        </a:rPr>
                        <a:t>96</a:t>
                      </a:r>
                      <a:r>
                        <a:rPr sz="1000" kern="0" spc="10" dirty="0">
                          <a:solidFill>
                            <a:srgbClr val="3F3F3F">
                              <a:alpha val="100000"/>
                            </a:srgbClr>
                          </a:solidFill>
                          <a:latin typeface="微软雅黑" panose="020B0503020204020204" charset="-122"/>
                          <a:ea typeface="微软雅黑" panose="020B0503020204020204" charset="-122"/>
                          <a:cs typeface="Arial" panose="020B0604020202020204"/>
                        </a:rPr>
                        <a:t>Mpps</a:t>
                      </a:r>
                      <a:endParaRPr sz="1000" kern="0" spc="1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297815">
                <a:tc>
                  <a:txBody>
                    <a:bodyPr/>
                    <a:p>
                      <a:pPr algn="l" rtl="0" eaLnBrk="0">
                        <a:lnSpc>
                          <a:spcPct val="115000"/>
                        </a:lnSpc>
                      </a:pPr>
                      <a:endParaRPr lang="en-US" altLang="en-US" sz="600" dirty="0">
                        <a:latin typeface="微软雅黑" panose="020B0503020204020204" charset="-122"/>
                        <a:ea typeface="微软雅黑" panose="020B0503020204020204" charset="-122"/>
                        <a:cs typeface="微软雅黑" panose="020B0503020204020204" charset="-122"/>
                      </a:endParaRPr>
                    </a:p>
                    <a:p>
                      <a:pPr marL="83820" algn="l" rtl="0" eaLnBrk="0">
                        <a:lnSpc>
                          <a:spcPct val="84000"/>
                        </a:lnSpc>
                        <a:spcBef>
                          <a:spcPts val="0"/>
                        </a:spcBef>
                      </a:pPr>
                      <a:r>
                        <a:rPr sz="1000" kern="0" spc="0" dirty="0">
                          <a:solidFill>
                            <a:srgbClr val="3F3F3F">
                              <a:alpha val="100000"/>
                            </a:srgbClr>
                          </a:solidFill>
                          <a:latin typeface="微软雅黑" panose="020B0503020204020204" charset="-122"/>
                          <a:ea typeface="微软雅黑" panose="020B0503020204020204" charset="-122"/>
                          <a:cs typeface="微软雅黑" panose="020B0503020204020204" charset="-122"/>
                        </a:rPr>
                        <a:t>MAC地址</a:t>
                      </a:r>
                      <a:endParaRPr sz="1000" kern="0" spc="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p>
                      <a:pPr algn="l" rtl="0" eaLnBrk="0">
                        <a:lnSpc>
                          <a:spcPct val="115000"/>
                        </a:lnSpc>
                      </a:pPr>
                      <a:endParaRPr lang="en-US" altLang="en-US" sz="600" dirty="0">
                        <a:latin typeface="微软雅黑" panose="020B0503020204020204" charset="-122"/>
                        <a:ea typeface="微软雅黑" panose="020B0503020204020204" charset="-122"/>
                      </a:endParaRPr>
                    </a:p>
                    <a:p>
                      <a:pPr marL="83185" algn="l" rtl="0" eaLnBrk="0">
                        <a:lnSpc>
                          <a:spcPct val="84000"/>
                        </a:lnSpc>
                        <a:spcBef>
                          <a:spcPts val="5"/>
                        </a:spcBef>
                      </a:pPr>
                      <a:r>
                        <a:rPr lang="en-US" sz="1000" kern="0" spc="-40" dirty="0">
                          <a:solidFill>
                            <a:srgbClr val="3F3F3F">
                              <a:alpha val="100000"/>
                            </a:srgbClr>
                          </a:solidFill>
                          <a:latin typeface="微软雅黑" panose="020B0503020204020204" charset="-122"/>
                          <a:ea typeface="微软雅黑" panose="020B0503020204020204" charset="-122"/>
                          <a:cs typeface="Arial" panose="020B0604020202020204"/>
                        </a:rPr>
                        <a:t>32</a:t>
                      </a:r>
                      <a:r>
                        <a:rPr sz="1000" kern="0" spc="-40" dirty="0">
                          <a:solidFill>
                            <a:srgbClr val="3F3F3F">
                              <a:alpha val="100000"/>
                            </a:srgbClr>
                          </a:solidFill>
                          <a:latin typeface="微软雅黑" panose="020B0503020204020204" charset="-122"/>
                          <a:ea typeface="微软雅黑" panose="020B0503020204020204" charset="-122"/>
                          <a:cs typeface="Arial" panose="020B0604020202020204"/>
                        </a:rPr>
                        <a:t>K</a:t>
                      </a:r>
                      <a:endParaRPr lang="en-US" altLang="en-US" sz="1000" dirty="0">
                        <a:latin typeface="微软雅黑" panose="020B0503020204020204" charset="-122"/>
                        <a:ea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21310">
                <a:tc rowSpan="6">
                  <a:txBody>
                    <a:bodyPr/>
                    <a:p>
                      <a:pPr marL="85725" algn="l" rtl="0" eaLnBrk="0">
                        <a:lnSpc>
                          <a:spcPts val="2340"/>
                        </a:lnSpc>
                        <a:buNone/>
                      </a:pP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LED指示灯</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algn="ctr" rtl="0" eaLnBrk="0">
                        <a:lnSpc>
                          <a:spcPct val="114000"/>
                        </a:lnSpc>
                      </a:pP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电源指示灯</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algn="ctr" rtl="0" eaLnBrk="0">
                        <a:lnSpc>
                          <a:spcPct val="114000"/>
                        </a:lnSpc>
                      </a:pP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P</a:t>
                      </a: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WR</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：1绿色</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27025">
                <a:tc vMerge="1">
                  <a:tcPr/>
                </a:tc>
                <a:tc>
                  <a:txBody>
                    <a:bodyPr/>
                    <a:p>
                      <a:pPr marL="78740" algn="ctr" rtl="0" eaLnBrk="0">
                        <a:lnSpc>
                          <a:spcPts val="1390"/>
                        </a:lnSpc>
                        <a:spcBef>
                          <a:spcPts val="0"/>
                        </a:spcBef>
                        <a:buNone/>
                      </a:pPr>
                      <a:r>
                        <a:rPr lang="zh-CN" alt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系统指示灯</a:t>
                      </a:r>
                      <a:endParaRPr lang="zh-CN" alt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78740" algn="ctr" rtl="0" eaLnBrk="0">
                        <a:lnSpc>
                          <a:spcPts val="1390"/>
                        </a:lnSpc>
                        <a:spcBef>
                          <a:spcPts val="0"/>
                        </a:spcBef>
                        <a:buNone/>
                      </a:pPr>
                      <a:r>
                        <a:rPr lang="zh-CN" altLang="en-US" sz="1000" kern="0" dirty="0">
                          <a:solidFill>
                            <a:srgbClr val="3F3F3F">
                              <a:alpha val="100000"/>
                            </a:srgbClr>
                          </a:solidFill>
                          <a:latin typeface="微软雅黑" panose="020B0503020204020204" charset="-122"/>
                          <a:ea typeface="微软雅黑" panose="020B0503020204020204" charset="-122"/>
                          <a:cs typeface="Arial" panose="020B0604020202020204"/>
                        </a:rPr>
                        <a:t>SYS</a:t>
                      </a:r>
                      <a:r>
                        <a:rPr lang="en-US" altLang="zh-CN" sz="1000" kern="0" dirty="0">
                          <a:solidFill>
                            <a:srgbClr val="3F3F3F">
                              <a:alpha val="100000"/>
                            </a:srgbClr>
                          </a:solidFill>
                          <a:latin typeface="微软雅黑" panose="020B0503020204020204" charset="-122"/>
                          <a:ea typeface="微软雅黑" panose="020B0503020204020204" charset="-122"/>
                          <a:cs typeface="Arial" panose="020B0604020202020204"/>
                        </a:rPr>
                        <a:t>:</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1绿色</a:t>
                      </a:r>
                      <a:endParaRPr lang="en-US" altLang="zh-CN"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27660">
                <a:tc vMerge="1">
                  <a:tcPr/>
                </a:tc>
                <a:tc>
                  <a:txBody>
                    <a:bodyPr/>
                    <a:p>
                      <a:pPr marL="78740" algn="ctr" rtl="0" eaLnBrk="0">
                        <a:lnSpc>
                          <a:spcPts val="1390"/>
                        </a:lnSpc>
                        <a:spcBef>
                          <a:spcPts val="0"/>
                        </a:spcBef>
                        <a:buNone/>
                      </a:pPr>
                      <a:r>
                        <a:rPr lang="zh-CN"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万兆</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光纤指示灯</a:t>
                      </a:r>
                      <a:endParaRPr lang="zh-CN" alt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78740" algn="ctr" rtl="0" eaLnBrk="0">
                        <a:lnSpc>
                          <a:spcPts val="1390"/>
                        </a:lnSpc>
                        <a:spcBef>
                          <a:spcPts val="0"/>
                        </a:spcBef>
                        <a:buNone/>
                      </a:pPr>
                      <a:r>
                        <a:rPr lang="en-US" altLang="zh-CN" sz="1000" kern="0" dirty="0">
                          <a:solidFill>
                            <a:srgbClr val="3F3F3F">
                              <a:alpha val="100000"/>
                            </a:srgbClr>
                          </a:solidFill>
                          <a:latin typeface="微软雅黑" panose="020B0503020204020204" charset="-122"/>
                          <a:ea typeface="微软雅黑" panose="020B0503020204020204" charset="-122"/>
                          <a:cs typeface="Arial" panose="020B0604020202020204"/>
                        </a:rPr>
                        <a:t>X1-X4</a:t>
                      </a:r>
                      <a:r>
                        <a:rPr lang="zh-CN" altLang="en-US" sz="1000" kern="0" dirty="0">
                          <a:solidFill>
                            <a:srgbClr val="3F3F3F">
                              <a:alpha val="100000"/>
                            </a:srgbClr>
                          </a:solidFill>
                          <a:latin typeface="微软雅黑" panose="020B0503020204020204" charset="-122"/>
                          <a:ea typeface="微软雅黑" panose="020B0503020204020204" charset="-122"/>
                          <a:cs typeface="Arial" panose="020B0604020202020204"/>
                        </a:rPr>
                        <a:t>：</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1绿色</a:t>
                      </a:r>
                      <a:endParaRPr lang="zh-CN" altLang="en-US"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27025">
                <a:tc vMerge="1">
                  <a:tcPr/>
                </a:tc>
                <a:tc>
                  <a:txBody>
                    <a:bodyPr/>
                    <a:p>
                      <a:pPr marL="78740" algn="ctr" rtl="0" eaLnBrk="0">
                        <a:lnSpc>
                          <a:spcPts val="1390"/>
                        </a:lnSpc>
                        <a:spcBef>
                          <a:spcPts val="0"/>
                        </a:spcBef>
                        <a:buNone/>
                      </a:pP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光纤指示灯</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78740" algn="ctr" rtl="0" eaLnBrk="0">
                        <a:lnSpc>
                          <a:spcPts val="1390"/>
                        </a:lnSpc>
                        <a:spcBef>
                          <a:spcPts val="0"/>
                        </a:spcBef>
                        <a:buNone/>
                      </a:pP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17-24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F：</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1绿色</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02260">
                <a:tc v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rowSpan="2">
                  <a:txBody>
                    <a:bodyPr/>
                    <a:p>
                      <a:pPr marL="73660" algn="ctr" rtl="0" eaLnBrk="0">
                        <a:lnSpc>
                          <a:spcPct val="84000"/>
                        </a:lnSpc>
                        <a:spcBef>
                          <a:spcPts val="0"/>
                        </a:spcBef>
                        <a:buNone/>
                      </a:pP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网络指示灯</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p>
                      <a:pPr marL="73660" algn="ctr" rtl="0" eaLnBrk="0">
                        <a:lnSpc>
                          <a:spcPct val="84000"/>
                        </a:lnSpc>
                        <a:spcBef>
                          <a:spcPts val="0"/>
                        </a:spcBef>
                        <a:buNone/>
                      </a:pPr>
                      <a:endParaRPr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78740" algn="ctr" rtl="0" eaLnBrk="0">
                        <a:lnSpc>
                          <a:spcPts val="1390"/>
                        </a:lnSpc>
                        <a:spcBef>
                          <a:spcPts val="0"/>
                        </a:spcBef>
                        <a:buNone/>
                      </a:pP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1-24</a:t>
                      </a:r>
                      <a:r>
                        <a:rPr sz="1000" kern="0" dirty="0">
                          <a:solidFill>
                            <a:srgbClr val="3F3F3F">
                              <a:alpha val="100000"/>
                            </a:srgbClr>
                          </a:solidFill>
                          <a:latin typeface="微软雅黑" panose="020B0503020204020204" charset="-122"/>
                          <a:ea typeface="微软雅黑" panose="020B0503020204020204" charset="-122"/>
                          <a:cs typeface="Arial" panose="020B0604020202020204"/>
                        </a:rPr>
                        <a:t>黄色：表示PoE</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11785">
                <a:tc v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v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78740" algn="ctr" rtl="0" eaLnBrk="0">
                        <a:lnSpc>
                          <a:spcPts val="1390"/>
                        </a:lnSpc>
                        <a:spcBef>
                          <a:spcPts val="0"/>
                        </a:spcBef>
                        <a:buNone/>
                      </a:pP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1-24</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绿色：表示网络工作状态</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608965">
                <a:tc>
                  <a:txBody>
                    <a:bodyPr/>
                    <a:p>
                      <a:pPr algn="l" rtl="0" eaLnBrk="0">
                        <a:lnSpc>
                          <a:spcPct val="114000"/>
                        </a:lnSpc>
                        <a:buClrTx/>
                        <a:buSzTx/>
                        <a:buFontTx/>
                        <a:buNone/>
                      </a:pP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  Reset</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复位开关</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gridSpan="2">
                  <a:txBody>
                    <a:bodyPr/>
                    <a:p>
                      <a:pPr algn="l" rtl="0" eaLnBrk="0">
                        <a:lnSpc>
                          <a:spcPct val="114000"/>
                        </a:lnSpc>
                        <a:spcBef>
                          <a:spcPts val="5"/>
                        </a:spcBef>
                        <a:buClrTx/>
                        <a:buSzTx/>
                        <a:buFontTx/>
                      </a:pP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按住复位开关</a:t>
                      </a: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5</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秒后松开即可恢复出厂设置</a:t>
                      </a:r>
                      <a:endPar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0" name="table 60"/>
          <p:cNvGraphicFramePr>
            <a:graphicFrameLocks noGrp="1"/>
          </p:cNvGraphicFramePr>
          <p:nvPr>
            <p:custDataLst>
              <p:tags r:id="rId1"/>
            </p:custDataLst>
          </p:nvPr>
        </p:nvGraphicFramePr>
        <p:xfrm>
          <a:off x="793115" y="546100"/>
          <a:ext cx="6021705" cy="9141460"/>
        </p:xfrm>
        <a:graphic>
          <a:graphicData uri="http://schemas.openxmlformats.org/drawingml/2006/table">
            <a:tbl>
              <a:tblPr/>
              <a:tblGrid>
                <a:gridCol w="1377950"/>
                <a:gridCol w="4643755"/>
              </a:tblGrid>
              <a:tr h="344805">
                <a:tc gridSpan="2">
                  <a:txBody>
                    <a:bodyPr/>
                    <a:p>
                      <a:pPr marL="80010" algn="l" rtl="0" eaLnBrk="0">
                        <a:lnSpc>
                          <a:spcPts val="1390"/>
                        </a:lnSpc>
                        <a:spcBef>
                          <a:spcPts val="0"/>
                        </a:spcBef>
                        <a:buClrTx/>
                        <a:buSzTx/>
                        <a:buFontTx/>
                      </a:pPr>
                      <a:r>
                        <a:rPr sz="1000" b="1"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rPr>
                        <a:t>电源</a:t>
                      </a:r>
                      <a:endParaRPr sz="1000" b="1"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26085">
                <a:tc>
                  <a:txBody>
                    <a:bodyPr/>
                    <a:p>
                      <a:pPr algn="l" rtl="0" eaLnBrk="0">
                        <a:lnSpc>
                          <a:spcPct val="115000"/>
                        </a:lnSpc>
                      </a:pPr>
                      <a:r>
                        <a:rPr 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   </a:t>
                      </a:r>
                      <a:r>
                        <a:rPr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电源</a:t>
                      </a:r>
                      <a:endParaRPr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algn="l" rtl="0" eaLnBrk="0">
                        <a:lnSpc>
                          <a:spcPct val="115000"/>
                        </a:lnSpc>
                      </a:pPr>
                      <a:endParaRPr lang="en-US" altLang="en-US" sz="400" dirty="0">
                        <a:latin typeface="微软雅黑" panose="020B0503020204020204" charset="-122"/>
                        <a:ea typeface="微软雅黑" panose="020B0503020204020204" charset="-122"/>
                        <a:cs typeface="微软雅黑" panose="020B0503020204020204" charset="-122"/>
                      </a:endParaRPr>
                    </a:p>
                    <a:p>
                      <a:pPr marL="78740" algn="l" rtl="0" eaLnBrk="0">
                        <a:lnSpc>
                          <a:spcPts val="139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AC</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100-240V 50/60Hz </a:t>
                      </a:r>
                      <a:r>
                        <a:rPr sz="1000" kern="0" spc="8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 </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09575">
                <a:tc gridSpan="2">
                  <a:txBody>
                    <a:bodyPr/>
                    <a:p>
                      <a:pPr marL="81280" algn="l" rtl="0" eaLnBrk="0">
                        <a:lnSpc>
                          <a:spcPct val="85000"/>
                        </a:lnSpc>
                        <a:spcBef>
                          <a:spcPts val="5"/>
                        </a:spcBef>
                      </a:pPr>
                      <a:r>
                        <a:rPr sz="1000" b="1"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防护</a:t>
                      </a:r>
                      <a:endParaRPr sz="1000" b="1"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hMerge="1">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150995">
                <a:tc>
                  <a:txBody>
                    <a:bodyPr/>
                    <a:p>
                      <a:pPr marL="84455" algn="l" rtl="0" eaLnBrk="0">
                        <a:lnSpc>
                          <a:spcPct val="82000"/>
                        </a:lnSpc>
                        <a:spcBef>
                          <a:spcPts val="0"/>
                        </a:spcBef>
                      </a:pPr>
                      <a:r>
                        <a:rPr sz="1000"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rPr>
                        <a:t>防雷</a:t>
                      </a:r>
                      <a:endParaRPr sz="1000"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端口防雷：6KV 8/20us；</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防护等级：IP30</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IEC61000-4-2（ESD）：±8kV 接触放电，±15kV 空气放电</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IEC61000-4-3（RS）：10V/m（80~1000MHz）</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IEC61000-4-4（EFT）：电源线：±4kV；数据线：±2kV</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IEC61000-4-5（Surge）：电源线：CM±4kV/DM±2kV；数据线：±4kV</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IEC61000-4-6（射频传导）：10V（150kHz~80MHz）</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IEC61000-4-8（工频磁场）：100A/m 持续；1000A/m ，1s to 3s</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IEC61000-4-9（脉冲磁场）：1000A/m</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IEC61000-4-10（阻尼振荡）：30A/m 1MHz</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IEC61000-4-12/18（震荡波）：CM 2.5kV，DM 1kV</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IEC61000-4-16（共模传导）：30V 持续；300V，1s</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FCC Part 15/CISPR22（EN55022）：Class B</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77470" algn="l" rtl="0" eaLnBrk="0">
                        <a:lnSpc>
                          <a:spcPct val="15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IEC61000-6-2（通用标准）</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775335">
                <a:tc>
                  <a:txBody>
                    <a:bodyPr/>
                    <a:p>
                      <a:pPr marL="85090" algn="l" rtl="0" eaLnBrk="0">
                        <a:lnSpc>
                          <a:spcPts val="770"/>
                        </a:lnSpc>
                        <a:spcBef>
                          <a:spcPts val="5"/>
                        </a:spcBef>
                      </a:pPr>
                      <a:r>
                        <a:rPr sz="1000"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rPr>
                        <a:t>机械特性</a:t>
                      </a:r>
                      <a:endParaRPr sz="1000"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b"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80010" algn="l" rtl="0" eaLnBrk="0">
                        <a:lnSpc>
                          <a:spcPct val="13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IEC60068-2-6（抗振动）</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80010" algn="l" rtl="0" eaLnBrk="0">
                        <a:lnSpc>
                          <a:spcPct val="13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IEC60068-2-27（抗冲击）</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80010" algn="l" rtl="0" eaLnBrk="0">
                        <a:lnSpc>
                          <a:spcPct val="13600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IEC60068-2-32（自由下落）</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nchor="b"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758190">
                <a:tc>
                  <a:txBody>
                    <a:bodyPr/>
                    <a:p>
                      <a:pPr algn="l" rtl="0" eaLnBrk="0">
                        <a:lnSpc>
                          <a:spcPct val="166000"/>
                        </a:lnSpc>
                      </a:pPr>
                      <a:endParaRPr lang="en-US" altLang="en-US" sz="1000" dirty="0">
                        <a:latin typeface="微软雅黑" panose="020B0503020204020204" charset="-122"/>
                        <a:ea typeface="微软雅黑" panose="020B0503020204020204" charset="-122"/>
                      </a:endParaRPr>
                    </a:p>
                    <a:p>
                      <a:pPr marL="81915" algn="l" rtl="0" eaLnBrk="0">
                        <a:lnSpc>
                          <a:spcPct val="84000"/>
                        </a:lnSpc>
                        <a:spcBef>
                          <a:spcPts val="5"/>
                        </a:spcBef>
                      </a:pPr>
                      <a:r>
                        <a:rPr sz="1000" kern="0" spc="10" dirty="0">
                          <a:solidFill>
                            <a:srgbClr val="3F3F3F">
                              <a:alpha val="100000"/>
                            </a:srgbClr>
                          </a:solidFill>
                          <a:latin typeface="微软雅黑" panose="020B0503020204020204" charset="-122"/>
                          <a:ea typeface="微软雅黑" panose="020B0503020204020204" charset="-122"/>
                          <a:cs typeface="Arial" panose="020B0604020202020204"/>
                        </a:rPr>
                        <a:t>安规认证</a:t>
                      </a:r>
                      <a:endParaRPr sz="1000" kern="0" spc="1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algn="l" rtl="0" eaLnBrk="0">
                        <a:lnSpc>
                          <a:spcPct val="107000"/>
                        </a:lnSpc>
                      </a:pPr>
                      <a:endParaRPr lang="en-US" altLang="en-US" sz="400" dirty="0">
                        <a:latin typeface="微软雅黑" panose="020B0503020204020204" charset="-122"/>
                        <a:ea typeface="微软雅黑" panose="020B0503020204020204" charset="-122"/>
                        <a:cs typeface="微软雅黑" panose="020B0503020204020204" charset="-122"/>
                      </a:endParaRPr>
                    </a:p>
                    <a:p>
                      <a:pPr marL="74930" algn="l" rtl="0" eaLnBrk="0">
                        <a:lnSpc>
                          <a:spcPts val="1425"/>
                        </a:lnSpc>
                        <a:spcBef>
                          <a:spcPts val="5"/>
                        </a:spcBef>
                      </a:pP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CQC</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74930" algn="l" rtl="0" eaLnBrk="0">
                        <a:lnSpc>
                          <a:spcPts val="1425"/>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CE mark, commercial；CE/LVD EN60950；</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74930" algn="l" rtl="0" eaLnBrk="0">
                        <a:lnSpc>
                          <a:spcPts val="1425"/>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FCC Part 15 Class B；RoHS；</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353060">
                <a:tc gridSpan="2">
                  <a:txBody>
                    <a:bodyPr/>
                    <a:p>
                      <a:pPr marL="80010" algn="l" rtl="0" eaLnBrk="0">
                        <a:lnSpc>
                          <a:spcPts val="1390"/>
                        </a:lnSpc>
                        <a:spcBef>
                          <a:spcPts val="0"/>
                        </a:spcBef>
                        <a:buClrTx/>
                        <a:buSzTx/>
                        <a:buFontTx/>
                        <a:buNone/>
                      </a:pPr>
                      <a:r>
                        <a:rPr sz="1000" b="1"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rPr>
                        <a:t>物理规格参数</a:t>
                      </a:r>
                      <a:endParaRPr sz="1000" b="1"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526415">
                <a:tc>
                  <a:txBody>
                    <a:bodyPr/>
                    <a:p>
                      <a:pPr algn="l" rtl="0" eaLnBrk="0">
                        <a:lnSpc>
                          <a:spcPct val="114000"/>
                        </a:lnSpc>
                      </a:pPr>
                      <a:endParaRPr lang="en-US" altLang="en-US" sz="400" dirty="0">
                        <a:latin typeface="微软雅黑" panose="020B0503020204020204" charset="-122"/>
                        <a:ea typeface="微软雅黑" panose="020B0503020204020204" charset="-122"/>
                        <a:cs typeface="微软雅黑" panose="020B0503020204020204" charset="-122"/>
                      </a:endParaRPr>
                    </a:p>
                    <a:p>
                      <a:pPr marL="80010" algn="l" rtl="0" eaLnBrk="0">
                        <a:lnSpc>
                          <a:spcPts val="1390"/>
                        </a:lnSpc>
                        <a:spcBef>
                          <a:spcPts val="0"/>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工作温度/</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湿度</a:t>
                      </a:r>
                      <a:endPar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72390" algn="l" rtl="0" eaLnBrk="0">
                        <a:lnSpc>
                          <a:spcPts val="1425"/>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a:t>
                      </a: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20</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a:t>
                      </a: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55</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°C；5%～90% RH 无凝结</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527050">
                <a:tc>
                  <a:txBody>
                    <a:bodyPr/>
                    <a:p>
                      <a:pPr algn="l" rtl="0" eaLnBrk="0">
                        <a:lnSpc>
                          <a:spcPct val="115000"/>
                        </a:lnSpc>
                      </a:pPr>
                      <a:endParaRPr lang="en-US" altLang="en-US" sz="400" dirty="0">
                        <a:latin typeface="微软雅黑" panose="020B0503020204020204" charset="-122"/>
                        <a:ea typeface="微软雅黑" panose="020B0503020204020204" charset="-122"/>
                        <a:cs typeface="微软雅黑" panose="020B0503020204020204" charset="-122"/>
                      </a:endParaRPr>
                    </a:p>
                    <a:p>
                      <a:pPr marL="80010" algn="l" rtl="0" eaLnBrk="0">
                        <a:lnSpc>
                          <a:spcPts val="1390"/>
                        </a:lnSpc>
                        <a:spcBef>
                          <a:spcPts val="5"/>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存储温度/</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湿度</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algn="l" rtl="0" eaLnBrk="0">
                        <a:lnSpc>
                          <a:spcPct val="115000"/>
                        </a:lnSpc>
                      </a:pPr>
                      <a:endParaRPr lang="en-US" altLang="en-US" sz="400" dirty="0">
                        <a:latin typeface="微软雅黑" panose="020B0503020204020204" charset="-122"/>
                        <a:ea typeface="微软雅黑" panose="020B0503020204020204" charset="-122"/>
                        <a:cs typeface="微软雅黑" panose="020B0503020204020204" charset="-122"/>
                      </a:endParaRPr>
                    </a:p>
                    <a:p>
                      <a:pPr marL="72390" algn="l" rtl="0" eaLnBrk="0">
                        <a:lnSpc>
                          <a:spcPts val="1425"/>
                        </a:lnSpc>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a:t>
                      </a: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20</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a:t>
                      </a: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7</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5°C；5%～95% RH 无凝结</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48310">
                <a:tc>
                  <a:txBody>
                    <a:bodyPr/>
                    <a:p>
                      <a:pPr algn="l" rtl="0" eaLnBrk="0">
                        <a:lnSpc>
                          <a:spcPct val="113000"/>
                        </a:lnSpc>
                      </a:pPr>
                      <a:endParaRPr lang="en-US" altLang="en-US" sz="400" dirty="0">
                        <a:latin typeface="微软雅黑" panose="020B0503020204020204" charset="-122"/>
                        <a:ea typeface="微软雅黑" panose="020B0503020204020204" charset="-122"/>
                        <a:cs typeface="微软雅黑" panose="020B0503020204020204" charset="-122"/>
                      </a:endParaRPr>
                    </a:p>
                    <a:p>
                      <a:pPr marL="83820" algn="l" rtl="0" eaLnBrk="0">
                        <a:lnSpc>
                          <a:spcPts val="1390"/>
                        </a:lnSpc>
                        <a:spcBef>
                          <a:spcPts val="0"/>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外观尺寸（L*W*H）</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72390" algn="l" rtl="0" eaLnBrk="0">
                        <a:lnSpc>
                          <a:spcPts val="1425"/>
                        </a:lnSpc>
                        <a:spcBef>
                          <a:spcPts val="5"/>
                        </a:spcBef>
                        <a:buClrTx/>
                        <a:buSzTx/>
                        <a:buFontTx/>
                      </a:pP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440mm* 3</a:t>
                      </a: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0</a:t>
                      </a:r>
                      <a:r>
                        <a:rPr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rPr>
                        <a:t>0mm*44mm</a:t>
                      </a:r>
                      <a:endParaRPr lang="en-US" altLang="en-US" sz="1000" kern="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21640">
                <a:tc>
                  <a:txBody>
                    <a:bodyPr/>
                    <a:p>
                      <a:pPr algn="l" rtl="0" eaLnBrk="0">
                        <a:lnSpc>
                          <a:spcPct val="114000"/>
                        </a:lnSpc>
                      </a:pPr>
                      <a:r>
                        <a:rPr lang="en-US" sz="1000" kern="0" dirty="0">
                          <a:solidFill>
                            <a:srgbClr val="3F3F3F">
                              <a:alpha val="100000"/>
                            </a:srgbClr>
                          </a:solidFill>
                          <a:latin typeface="微软雅黑" panose="020B0503020204020204" charset="-122"/>
                          <a:ea typeface="微软雅黑" panose="020B0503020204020204" charset="-122"/>
                          <a:cs typeface="Arial" panose="020B0604020202020204"/>
                        </a:rPr>
                        <a:t>   </a:t>
                      </a:r>
                      <a:r>
                        <a:rPr sz="1000" kern="0" dirty="0">
                          <a:solidFill>
                            <a:srgbClr val="3F3F3F">
                              <a:alpha val="100000"/>
                            </a:srgbClr>
                          </a:solidFill>
                          <a:latin typeface="微软雅黑" panose="020B0503020204020204" charset="-122"/>
                          <a:ea typeface="微软雅黑" panose="020B0503020204020204" charset="-122"/>
                          <a:cs typeface="Arial" panose="020B0604020202020204"/>
                        </a:rPr>
                        <a:t>安装</a:t>
                      </a:r>
                      <a:r>
                        <a:rPr lang="zh-CN" sz="1000" kern="0" dirty="0">
                          <a:solidFill>
                            <a:srgbClr val="3F3F3F">
                              <a:alpha val="100000"/>
                            </a:srgbClr>
                          </a:solidFill>
                          <a:latin typeface="微软雅黑" panose="020B0503020204020204" charset="-122"/>
                          <a:ea typeface="微软雅黑" panose="020B0503020204020204" charset="-122"/>
                          <a:cs typeface="Arial" panose="020B0604020202020204"/>
                        </a:rPr>
                        <a:t>方式</a:t>
                      </a:r>
                      <a:endParaRPr lang="zh-CN" sz="1000" kern="0" dirty="0">
                        <a:solidFill>
                          <a:srgbClr val="3F3F3F">
                            <a:alpha val="100000"/>
                          </a:srgbClr>
                        </a:solidFill>
                        <a:latin typeface="微软雅黑" panose="020B0503020204020204" charset="-122"/>
                        <a:ea typeface="微软雅黑" panose="020B0503020204020204" charset="-122"/>
                        <a:cs typeface="Arial" panose="020B0604020202020204"/>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algn="l" rtl="0" eaLnBrk="0">
                        <a:lnSpc>
                          <a:spcPct val="114000"/>
                        </a:lnSpc>
                      </a:pP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  </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桌面式、1U/19 寸机柜安装</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bl>
          </a:graphicData>
        </a:graphic>
      </p:graphicFrame>
      <p:cxnSp>
        <p:nvCxnSpPr>
          <p:cNvPr id="3082" name="直接连接符 23"/>
          <p:cNvCxnSpPr/>
          <p:nvPr>
            <p:custDataLst>
              <p:tags r:id="rId2"/>
            </p:custDataLst>
          </p:nvPr>
        </p:nvCxnSpPr>
        <p:spPr>
          <a:xfrm>
            <a:off x="10160" y="10454005"/>
            <a:ext cx="7192010" cy="13335"/>
          </a:xfrm>
          <a:prstGeom prst="line">
            <a:avLst/>
          </a:prstGeom>
          <a:ln w="19050" cap="flat" cmpd="sng">
            <a:solidFill>
              <a:srgbClr val="808080"/>
            </a:solidFill>
            <a:prstDash val="solid"/>
            <a:headEnd type="none" w="med" len="med"/>
            <a:tailEnd type="none" w="med" len="med"/>
          </a:ln>
        </p:spPr>
      </p:cxnSp>
      <p:sp>
        <p:nvSpPr>
          <p:cNvPr id="56" name="矩形 36"/>
          <p:cNvSpPr>
            <a:spLocks noChangeArrowheads="1"/>
          </p:cNvSpPr>
          <p:nvPr>
            <p:custDataLst>
              <p:tags r:id="rId3"/>
            </p:custDataLst>
          </p:nvPr>
        </p:nvSpPr>
        <p:spPr bwMode="auto">
          <a:xfrm flipH="1">
            <a:off x="7203440" y="10375265"/>
            <a:ext cx="381000" cy="211138"/>
          </a:xfrm>
          <a:prstGeom prst="rect">
            <a:avLst/>
          </a:prstGeom>
          <a:solidFill>
            <a:schemeClr val="tx1">
              <a:lumMod val="85000"/>
              <a:lumOff val="15000"/>
            </a:schemeClr>
          </a:solidFill>
          <a:ln>
            <a:noFill/>
          </a:ln>
        </p:spPr>
        <p:txBody>
          <a:bodyPr anchor="ctr"/>
          <a:lstStyle>
            <a:lvl1pPr eaLnBrk="0" hangingPunct="0">
              <a:defRPr sz="2000">
                <a:solidFill>
                  <a:schemeClr val="tx1"/>
                </a:solidFill>
                <a:latin typeface="Arial" panose="020B0604020202020204" pitchFamily="34" charset="0"/>
                <a:ea typeface="宋体" panose="02010600030101010101" pitchFamily="2" charset="-122"/>
              </a:defRPr>
            </a:lvl1pPr>
            <a:lvl2pPr marL="742950" indent="-285750" eaLnBrk="0" hangingPunct="0">
              <a:defRPr sz="2000">
                <a:solidFill>
                  <a:schemeClr val="tx1"/>
                </a:solidFill>
                <a:latin typeface="Arial" panose="020B0604020202020204" pitchFamily="34" charset="0"/>
                <a:ea typeface="宋体" panose="02010600030101010101" pitchFamily="2" charset="-122"/>
              </a:defRPr>
            </a:lvl2pPr>
            <a:lvl3pPr marL="1143000" indent="-228600" eaLnBrk="0" hangingPunct="0">
              <a:defRPr sz="2000">
                <a:solidFill>
                  <a:schemeClr val="tx1"/>
                </a:solidFill>
                <a:latin typeface="Arial" panose="020B0604020202020204" pitchFamily="34" charset="0"/>
                <a:ea typeface="宋体" panose="02010600030101010101" pitchFamily="2" charset="-122"/>
              </a:defRPr>
            </a:lvl3pPr>
            <a:lvl4pPr marL="1600200" indent="-228600" eaLnBrk="0" hangingPunct="0">
              <a:defRPr sz="2000">
                <a:solidFill>
                  <a:schemeClr val="tx1"/>
                </a:solidFill>
                <a:latin typeface="Arial" panose="020B0604020202020204" pitchFamily="34" charset="0"/>
                <a:ea typeface="宋体" panose="02010600030101010101" pitchFamily="2" charset="-122"/>
              </a:defRPr>
            </a:lvl4pPr>
            <a:lvl5pPr marL="2057400" indent="-228600" eaLnBrk="0" hangingPunc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rPr>
              <a:t>4</a:t>
            </a:r>
            <a:endPar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3092" name="TextBox 4"/>
          <p:cNvSpPr txBox="1"/>
          <p:nvPr>
            <p:custDataLst>
              <p:tags r:id="rId4"/>
            </p:custDataLst>
          </p:nvPr>
        </p:nvSpPr>
        <p:spPr>
          <a:xfrm>
            <a:off x="5485765" y="10340340"/>
            <a:ext cx="309880" cy="245110"/>
          </a:xfrm>
          <a:prstGeom prst="rect">
            <a:avLst/>
          </a:prstGeom>
          <a:solidFill>
            <a:schemeClr val="bg1"/>
          </a:solid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l" eaLnBrk="1" hangingPunct="1">
              <a:spcBef>
                <a:spcPct val="0"/>
              </a:spcBef>
              <a:buNone/>
            </a:pPr>
            <a:endParaRPr lang="en-US" altLang="zh-CN" sz="1000" dirty="0">
              <a:solidFill>
                <a:srgbClr val="404040"/>
              </a:solidFill>
              <a:latin typeface="微软雅黑" panose="020B0503020204020204" charset="-122"/>
              <a:ea typeface="微软雅黑" panose="020B0503020204020204" charset="-122"/>
            </a:endParaRPr>
          </a:p>
        </p:txBody>
      </p:sp>
      <p:sp>
        <p:nvSpPr>
          <p:cNvPr id="4100" name="圆角矩形 5"/>
          <p:cNvSpPr/>
          <p:nvPr>
            <p:custDataLst>
              <p:tags r:id="rId5"/>
            </p:custDataLst>
          </p:nvPr>
        </p:nvSpPr>
        <p:spPr>
          <a:xfrm>
            <a:off x="7231063" y="211455"/>
            <a:ext cx="328612" cy="150813"/>
          </a:xfrm>
          <a:prstGeom prst="roundRect">
            <a:avLst>
              <a:gd name="adj" fmla="val 0"/>
            </a:avLst>
          </a:prstGeom>
          <a:solidFill>
            <a:srgbClr val="262626"/>
          </a:solidFill>
          <a:ln w="9525" cap="flat" cmpd="sng">
            <a:solidFill>
              <a:srgbClr val="262626"/>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endParaRPr lang="zh-CN" altLang="en-US" sz="1200" dirty="0">
              <a:solidFill>
                <a:schemeClr val="bg1"/>
              </a:solidFill>
              <a:latin typeface="微软雅黑" panose="020B0503020204020204" charset="-122"/>
              <a:ea typeface="微软雅黑" panose="020B0503020204020204" charset="-122"/>
            </a:endParaRPr>
          </a:p>
        </p:txBody>
      </p:sp>
      <p:cxnSp>
        <p:nvCxnSpPr>
          <p:cNvPr id="4101" name="AutoShape 177"/>
          <p:cNvCxnSpPr>
            <a:stCxn id="4141" idx="1"/>
            <a:endCxn id="4100" idx="1"/>
          </p:cNvCxnSpPr>
          <p:nvPr>
            <p:custDataLst>
              <p:tags r:id="rId6"/>
            </p:custDataLst>
          </p:nvPr>
        </p:nvCxnSpPr>
        <p:spPr>
          <a:xfrm flipV="1">
            <a:off x="1216025" y="287020"/>
            <a:ext cx="6015355" cy="29845"/>
          </a:xfrm>
          <a:prstGeom prst="straightConnector1">
            <a:avLst/>
          </a:prstGeom>
          <a:ln w="19050" cap="flat" cmpd="sng">
            <a:solidFill>
              <a:srgbClr val="7F7F7F"/>
            </a:solidFill>
            <a:prstDash val="solid"/>
            <a:headEnd type="none" w="med" len="med"/>
            <a:tailEnd type="none" w="med" len="med"/>
          </a:ln>
        </p:spPr>
      </p:cxnSp>
      <p:sp>
        <p:nvSpPr>
          <p:cNvPr id="4122" name="矩形 31"/>
          <p:cNvSpPr/>
          <p:nvPr>
            <p:custDataLst>
              <p:tags r:id="rId7"/>
            </p:custDataLst>
          </p:nvPr>
        </p:nvSpPr>
        <p:spPr>
          <a:xfrm>
            <a:off x="5542915" y="164465"/>
            <a:ext cx="1576705" cy="259715"/>
          </a:xfrm>
          <a:prstGeom prst="rect">
            <a:avLst/>
          </a:prstGeom>
          <a:solidFill>
            <a:schemeClr val="bg1"/>
          </a:solidFill>
          <a:ln w="9525">
            <a:noFill/>
          </a:ln>
        </p:spPr>
        <p:txBody>
          <a:bodyPr wrap="square" lIns="71755" rIns="71755" anchor="ctr" anchorCtr="1">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l" eaLnBrk="1" hangingPunct="1">
              <a:spcBef>
                <a:spcPct val="0"/>
              </a:spcBef>
              <a:buNone/>
            </a:pPr>
            <a:r>
              <a:rPr lang="en-US" altLang="zh-CN" sz="1000" b="1" dirty="0">
                <a:latin typeface="微软雅黑" panose="020B0503020204020204" charset="-122"/>
                <a:ea typeface="微软雅黑" panose="020B0503020204020204" charset="-122"/>
                <a:sym typeface="+mn-ea"/>
              </a:rPr>
              <a:t>LBT-S5336X-4X8C24T</a:t>
            </a:r>
            <a:endParaRPr lang="en-US" altLang="zh-CN" sz="1000" b="1" dirty="0">
              <a:latin typeface="微软雅黑" panose="020B0503020204020204" charset="-122"/>
              <a:ea typeface="微软雅黑" panose="020B0503020204020204" charset="-122"/>
              <a:sym typeface="+mn-ea"/>
            </a:endParaRPr>
          </a:p>
        </p:txBody>
      </p:sp>
      <p:sp>
        <p:nvSpPr>
          <p:cNvPr id="4141" name="矩形 33"/>
          <p:cNvSpPr/>
          <p:nvPr>
            <p:custDataLst>
              <p:tags r:id="rId8"/>
            </p:custDataLst>
          </p:nvPr>
        </p:nvSpPr>
        <p:spPr>
          <a:xfrm flipH="1">
            <a:off x="-12700" y="211455"/>
            <a:ext cx="1228725" cy="210820"/>
          </a:xfrm>
          <a:prstGeom prst="rect">
            <a:avLst/>
          </a:prstGeom>
          <a:solidFill>
            <a:schemeClr val="tx1"/>
          </a:solid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endParaRPr lang="zh-CN" altLang="en-US" sz="1000" b="1" dirty="0">
              <a:solidFill>
                <a:schemeClr val="bg1"/>
              </a:solidFill>
              <a:ea typeface="微软雅黑" panose="020B0503020204020204" charset="-122"/>
              <a:sym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0" name="table 60"/>
          <p:cNvGraphicFramePr>
            <a:graphicFrameLocks noGrp="1"/>
          </p:cNvGraphicFramePr>
          <p:nvPr>
            <p:custDataLst>
              <p:tags r:id="rId1"/>
            </p:custDataLst>
          </p:nvPr>
        </p:nvGraphicFramePr>
        <p:xfrm>
          <a:off x="723900" y="546100"/>
          <a:ext cx="6147435" cy="9421495"/>
        </p:xfrm>
        <a:graphic>
          <a:graphicData uri="http://schemas.openxmlformats.org/drawingml/2006/table">
            <a:tbl>
              <a:tblPr/>
              <a:tblGrid>
                <a:gridCol w="1407160"/>
                <a:gridCol w="4740275"/>
              </a:tblGrid>
              <a:tr h="315595">
                <a:tc gridSpan="2">
                  <a:txBody>
                    <a:bodyPr/>
                    <a:p>
                      <a:pPr marL="80010" algn="ctr" rtl="0" eaLnBrk="0">
                        <a:lnSpc>
                          <a:spcPts val="1390"/>
                        </a:lnSpc>
                        <a:spcBef>
                          <a:spcPts val="0"/>
                        </a:spcBef>
                        <a:buClrTx/>
                        <a:buSzTx/>
                        <a:buFontTx/>
                      </a:pPr>
                      <a:r>
                        <a:rPr sz="1000" b="1"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rPr>
                        <a:t>软件规格</a:t>
                      </a:r>
                      <a:r>
                        <a:rPr lang="zh-CN" sz="1000" b="1"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rPr>
                        <a:t>参数</a:t>
                      </a:r>
                      <a:endParaRPr lang="zh-CN" sz="1000" b="1" kern="0" spc="10" dirty="0">
                        <a:solidFill>
                          <a:srgbClr val="3F3F3F">
                            <a:alpha val="100000"/>
                          </a:srgbClr>
                        </a:solidFill>
                        <a:latin typeface="微软雅黑" panose="020B0503020204020204" charset="-122"/>
                        <a:ea typeface="微软雅黑" panose="020B0503020204020204" charset="-122"/>
                        <a:cs typeface="Arial" panose="020B0604020202020204"/>
                        <a:sym typeface="+mn-ea"/>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0D8E8"/>
                    </a:solidFill>
                  </a:tcPr>
                </a:tc>
                <a:tc hMerge="1">
                  <a:tcPr marL="0" marR="0" marT="0" marB="0" vert="horz">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883920">
                <a:tc>
                  <a:txBody>
                    <a:bodyPr/>
                    <a:p>
                      <a:pPr algn="ctr" rtl="0" eaLnBrk="0">
                        <a:lnSpc>
                          <a:spcPct val="144000"/>
                        </a:lnSpc>
                      </a:pPr>
                      <a:r>
                        <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路由</a:t>
                      </a:r>
                      <a:endParaRPr 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171450" indent="-171450" algn="l" rtl="0" eaLnBrk="0">
                        <a:lnSpc>
                          <a:spcPct val="115000"/>
                        </a:lnSpc>
                        <a:buFont typeface="Arial" panose="020B0604020202020204" pitchFamily="34" charset="0"/>
                        <a:buChar char="•"/>
                      </a:pPr>
                      <a:endParaRPr lang="en-US" altLang="en-US" sz="400" dirty="0">
                        <a:latin typeface="微软雅黑" panose="020B0503020204020204" charset="-122"/>
                        <a:ea typeface="微软雅黑" panose="020B0503020204020204" charset="-122"/>
                        <a:cs typeface="微软雅黑" panose="020B0503020204020204" charset="-122"/>
                      </a:endParaRPr>
                    </a:p>
                    <a:p>
                      <a:pPr marL="254635" indent="-171450" algn="l" rtl="0" eaLnBrk="0">
                        <a:lnSpc>
                          <a:spcPts val="1390"/>
                        </a:lnSpc>
                        <a:spcBef>
                          <a:spcPts val="0"/>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支持L3网管功能</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254635" indent="-171450" algn="l" rtl="0" eaLnBrk="0">
                        <a:lnSpc>
                          <a:spcPts val="1390"/>
                        </a:lnSpc>
                        <a:spcBef>
                          <a:spcPts val="0"/>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支持IPV4动态路由</a:t>
                      </a:r>
                      <a:r>
                        <a:rPr lang="zh-CN"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a:t>
                      </a: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RIPv1/v2、0SPFv2</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254635" indent="-171450" algn="l" rtl="0" eaLnBrk="0">
                        <a:lnSpc>
                          <a:spcPts val="1390"/>
                        </a:lnSpc>
                        <a:spcBef>
                          <a:spcPts val="0"/>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支持IPV4/IPV6静态路由/默认路由，各支持最大条目128个</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endParaRPr>
                    </a:p>
                    <a:p>
                      <a:pPr marL="254635" indent="-171450" algn="l" rtl="0" eaLnBrk="0">
                        <a:lnSpc>
                          <a:spcPts val="1390"/>
                        </a:lnSpc>
                        <a:spcBef>
                          <a:spcPts val="0"/>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sym typeface="+mn-ea"/>
                        </a:rPr>
                        <a:t>支持三层路由转发，支持不同网段，不同VLAN之间通信</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1084580">
                <a:tc>
                  <a:txBody>
                    <a:bodyPr/>
                    <a:p>
                      <a:pPr algn="ctr" rtl="0" eaLnBrk="0">
                        <a:lnSpc>
                          <a:spcPct val="114000"/>
                        </a:lnSpc>
                      </a:pPr>
                      <a:endParaRPr lang="en-US" altLang="en-US" sz="400" dirty="0">
                        <a:latin typeface="微软雅黑" panose="020B0503020204020204" charset="-122"/>
                        <a:ea typeface="微软雅黑" panose="020B0503020204020204" charset="-122"/>
                        <a:cs typeface="微软雅黑" panose="020B0503020204020204" charset="-122"/>
                      </a:endParaRPr>
                    </a:p>
                    <a:p>
                      <a:pPr marL="83820" algn="ctr" rtl="0" eaLnBrk="0">
                        <a:lnSpc>
                          <a:spcPts val="1390"/>
                        </a:lnSpc>
                        <a:spcBef>
                          <a:spcPts val="0"/>
                        </a:spcBef>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安全特性</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171450" indent="-171450" algn="l" rtl="0" eaLnBrk="0">
                        <a:lnSpc>
                          <a:spcPct val="114000"/>
                        </a:lnSpc>
                        <a:buFont typeface="Arial" panose="020B0604020202020204" pitchFamily="34" charset="0"/>
                        <a:buChar char="•"/>
                      </a:pPr>
                      <a:endParaRPr lang="en-US" altLang="en-US" sz="400" dirty="0">
                        <a:latin typeface="微软雅黑" panose="020B0503020204020204" charset="-122"/>
                        <a:ea typeface="微软雅黑" panose="020B0503020204020204" charset="-122"/>
                        <a:cs typeface="微软雅黑" panose="020B0503020204020204" charset="-122"/>
                      </a:endParaRPr>
                    </a:p>
                    <a:p>
                      <a:pPr marL="246380" indent="-171450" algn="l" rtl="0" eaLnBrk="0">
                        <a:lnSpc>
                          <a:spcPts val="1390"/>
                        </a:lnSpc>
                        <a:spcBef>
                          <a:spcPts val="0"/>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支持MAC-IP-VLAN ID-Port四元绑定</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46380" indent="-171450" algn="l" rtl="0" eaLnBrk="0">
                        <a:lnSpc>
                          <a:spcPts val="1390"/>
                        </a:lnSpc>
                        <a:spcBef>
                          <a:spcPts val="0"/>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支持802.1X认证、RADIUS配置</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46380" indent="-171450" algn="l" rtl="0" eaLnBrk="0">
                        <a:lnSpc>
                          <a:spcPts val="1390"/>
                        </a:lnSpc>
                        <a:spcBef>
                          <a:spcPts val="0"/>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支持ARP防护、IP源防护、DoS防护</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46380" indent="-171450" algn="l" rtl="0" eaLnBrk="0">
                        <a:lnSpc>
                          <a:spcPts val="1390"/>
                        </a:lnSpc>
                        <a:spcBef>
                          <a:spcPts val="0"/>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支持端口隔离、端口安全</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46380" indent="-171450" algn="l" rtl="0" eaLnBrk="0">
                        <a:lnSpc>
                          <a:spcPts val="1390"/>
                        </a:lnSpc>
                        <a:spcBef>
                          <a:spcPts val="0"/>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支持SSL、SSH</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685800">
                <a:tc>
                  <a:txBody>
                    <a:bodyPr/>
                    <a:p>
                      <a:pPr algn="ctr" rtl="0" eaLnBrk="0">
                        <a:lnSpc>
                          <a:spcPct val="115000"/>
                        </a:lnSpc>
                      </a:pPr>
                      <a:r>
                        <a:rPr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ACL</a:t>
                      </a:r>
                      <a:endParaRPr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171450" indent="-171450" algn="l" rtl="0" eaLnBrk="0">
                        <a:lnSpc>
                          <a:spcPct val="115000"/>
                        </a:lnSpc>
                        <a:buFont typeface="Arial" panose="020B0604020202020204" pitchFamily="34" charset="0"/>
                        <a:buChar char="•"/>
                      </a:pPr>
                      <a:endParaRPr lang="en-US" altLang="en-US" sz="400" dirty="0">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支持L2~L4包过滤</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支持基于时间段的ACL控制</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支持基于端口、VLAN下发Policy</a:t>
                      </a:r>
                      <a:endParaRPr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806450">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VLAN</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支持802.1Q VLAN、MAC VLAN、Private VLAN、协议 VLAN</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支持VLAN VPN</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支持Voice VLAN</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支持GARP/GVRP</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605155">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MAC地址表</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支持32K MAC地址</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支持设置端口的最大学习MAC地址数目</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地址表显示、静态地址表、动态地址表、过滤地址表</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03225">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端口管理</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端口汇聚、端口监控、端口限速</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风暴抑制</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03225">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生成树</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STP (802.1d)、RSTP (802.1w)、MSTP (802.1s)</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生成树安全</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03225">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组播</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支持IGMP V1/V2/V3</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组播VLAN、组播地址表、组播过滤</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806450">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QoS</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每端口支持8个输出队列</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支持基于端口、802.1P、DSCP/ToS的优先级</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支持Equ、SP、WRR、SP+WRR四种优先级调度模式</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支持Voice VLAN</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604520">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DHCP</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DHCP Client、DHCP Server</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DHCP Relay</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DHCP Snooping</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03225">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汇聚管理</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支持静态汇聚</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支持动态汇聚</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806450">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系统管理</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支持基于HTTP、SSL(v2/v3/TLSv1)的Web管理、基于Telnet 、Console 、SSH(v1/v2)的CLI管理</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SNMP V1/V2/V3（TP-LINK MIBs）</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806450">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系统维护</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支持LLDP</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支持配置导入导出和系统时间设置</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环回检测、线缆检测、Ping、Tracert检测</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显示/过滤系统日志、日志服务器</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r h="403225">
                <a:tc>
                  <a:txBody>
                    <a:bodyPr/>
                    <a:p>
                      <a:pPr algn="ctr" rtl="0" eaLnBrk="0">
                        <a:lnSpc>
                          <a:spcPct val="115000"/>
                        </a:lnSpc>
                        <a:buNone/>
                      </a:pPr>
                      <a:r>
                        <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rPr>
                        <a:t>环网协议</a:t>
                      </a:r>
                      <a:endParaRPr lang="zh-CN" altLang="en-US" sz="1000" kern="0" spc="1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c>
                  <a:txBody>
                    <a:bodyPr/>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支持ERPS环网协议</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p>
                      <a:pPr marL="250190" indent="-171450" algn="l" rtl="0" eaLnBrk="0">
                        <a:lnSpc>
                          <a:spcPts val="1390"/>
                        </a:lnSpc>
                        <a:spcBef>
                          <a:spcPts val="5"/>
                        </a:spcBef>
                        <a:buFont typeface="Arial" panose="020B0604020202020204" pitchFamily="34" charset="0"/>
                        <a:buChar char="•"/>
                      </a:pPr>
                      <a:r>
                        <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rPr>
                        <a:t>支持RPL配置</a:t>
                      </a:r>
                      <a:endParaRPr lang="zh-CN" altLang="en-US" sz="1000" kern="0" dirty="0">
                        <a:solidFill>
                          <a:srgbClr val="3F3F3F">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nchor="ctr" anchorCtr="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DF4"/>
                    </a:solidFill>
                  </a:tcPr>
                </a:tc>
              </a:tr>
            </a:tbl>
          </a:graphicData>
        </a:graphic>
      </p:graphicFrame>
      <p:cxnSp>
        <p:nvCxnSpPr>
          <p:cNvPr id="3082" name="直接连接符 23"/>
          <p:cNvCxnSpPr/>
          <p:nvPr>
            <p:custDataLst>
              <p:tags r:id="rId2"/>
            </p:custDataLst>
          </p:nvPr>
        </p:nvCxnSpPr>
        <p:spPr>
          <a:xfrm>
            <a:off x="10160" y="10454005"/>
            <a:ext cx="7192010" cy="13335"/>
          </a:xfrm>
          <a:prstGeom prst="line">
            <a:avLst/>
          </a:prstGeom>
          <a:ln w="19050" cap="flat" cmpd="sng">
            <a:solidFill>
              <a:srgbClr val="808080"/>
            </a:solidFill>
            <a:prstDash val="solid"/>
            <a:headEnd type="none" w="med" len="med"/>
            <a:tailEnd type="none" w="med" len="med"/>
          </a:ln>
        </p:spPr>
      </p:cxnSp>
      <p:sp>
        <p:nvSpPr>
          <p:cNvPr id="56" name="矩形 36"/>
          <p:cNvSpPr>
            <a:spLocks noChangeArrowheads="1"/>
          </p:cNvSpPr>
          <p:nvPr>
            <p:custDataLst>
              <p:tags r:id="rId3"/>
            </p:custDataLst>
          </p:nvPr>
        </p:nvSpPr>
        <p:spPr bwMode="auto">
          <a:xfrm flipH="1">
            <a:off x="7203440" y="10375265"/>
            <a:ext cx="381000" cy="211138"/>
          </a:xfrm>
          <a:prstGeom prst="rect">
            <a:avLst/>
          </a:prstGeom>
          <a:solidFill>
            <a:schemeClr val="tx1">
              <a:lumMod val="85000"/>
              <a:lumOff val="15000"/>
            </a:schemeClr>
          </a:solidFill>
          <a:ln>
            <a:noFill/>
          </a:ln>
        </p:spPr>
        <p:txBody>
          <a:bodyPr anchor="ctr"/>
          <a:lstStyle>
            <a:lvl1pPr eaLnBrk="0" hangingPunct="0">
              <a:defRPr sz="2000">
                <a:solidFill>
                  <a:schemeClr val="tx1"/>
                </a:solidFill>
                <a:latin typeface="Arial" panose="020B0604020202020204" pitchFamily="34" charset="0"/>
                <a:ea typeface="宋体" panose="02010600030101010101" pitchFamily="2" charset="-122"/>
              </a:defRPr>
            </a:lvl1pPr>
            <a:lvl2pPr marL="742950" indent="-285750" eaLnBrk="0" hangingPunct="0">
              <a:defRPr sz="2000">
                <a:solidFill>
                  <a:schemeClr val="tx1"/>
                </a:solidFill>
                <a:latin typeface="Arial" panose="020B0604020202020204" pitchFamily="34" charset="0"/>
                <a:ea typeface="宋体" panose="02010600030101010101" pitchFamily="2" charset="-122"/>
              </a:defRPr>
            </a:lvl2pPr>
            <a:lvl3pPr marL="1143000" indent="-228600" eaLnBrk="0" hangingPunct="0">
              <a:defRPr sz="2000">
                <a:solidFill>
                  <a:schemeClr val="tx1"/>
                </a:solidFill>
                <a:latin typeface="Arial" panose="020B0604020202020204" pitchFamily="34" charset="0"/>
                <a:ea typeface="宋体" panose="02010600030101010101" pitchFamily="2" charset="-122"/>
              </a:defRPr>
            </a:lvl3pPr>
            <a:lvl4pPr marL="1600200" indent="-228600" eaLnBrk="0" hangingPunct="0">
              <a:defRPr sz="2000">
                <a:solidFill>
                  <a:schemeClr val="tx1"/>
                </a:solidFill>
                <a:latin typeface="Arial" panose="020B0604020202020204" pitchFamily="34" charset="0"/>
                <a:ea typeface="宋体" panose="02010600030101010101" pitchFamily="2" charset="-122"/>
              </a:defRPr>
            </a:lvl4pPr>
            <a:lvl5pPr marL="2057400" indent="-228600" eaLnBrk="0" hangingPunct="0">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2000">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rPr>
              <a:t>5</a:t>
            </a:r>
            <a:endParaRPr kumimoji="0" lang="en-US" altLang="zh-CN" sz="1400" b="1" i="0" strike="noStrike" kern="1200" cap="none" spc="0" normalizeH="0" baseline="0" noProof="0">
              <a:ln>
                <a:noFill/>
              </a:ln>
              <a:solidFill>
                <a:schemeClr val="bg1"/>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sp>
        <p:nvSpPr>
          <p:cNvPr id="3092" name="TextBox 4"/>
          <p:cNvSpPr txBox="1"/>
          <p:nvPr>
            <p:custDataLst>
              <p:tags r:id="rId4"/>
            </p:custDataLst>
          </p:nvPr>
        </p:nvSpPr>
        <p:spPr>
          <a:xfrm>
            <a:off x="5485765" y="10340340"/>
            <a:ext cx="309880" cy="245110"/>
          </a:xfrm>
          <a:prstGeom prst="rect">
            <a:avLst/>
          </a:prstGeom>
          <a:solidFill>
            <a:schemeClr val="bg1"/>
          </a:solidFill>
          <a:ln w="9525">
            <a:noFill/>
          </a:ln>
        </p:spPr>
        <p:txBody>
          <a:bodyPr wrap="none">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l" eaLnBrk="1" hangingPunct="1">
              <a:spcBef>
                <a:spcPct val="0"/>
              </a:spcBef>
              <a:buNone/>
            </a:pPr>
            <a:endParaRPr lang="en-US" altLang="zh-CN" sz="1000" dirty="0">
              <a:solidFill>
                <a:srgbClr val="404040"/>
              </a:solidFill>
              <a:latin typeface="微软雅黑" panose="020B0503020204020204" charset="-122"/>
              <a:ea typeface="微软雅黑" panose="020B0503020204020204" charset="-122"/>
            </a:endParaRPr>
          </a:p>
        </p:txBody>
      </p:sp>
      <p:sp>
        <p:nvSpPr>
          <p:cNvPr id="4100" name="圆角矩形 5"/>
          <p:cNvSpPr/>
          <p:nvPr>
            <p:custDataLst>
              <p:tags r:id="rId5"/>
            </p:custDataLst>
          </p:nvPr>
        </p:nvSpPr>
        <p:spPr>
          <a:xfrm>
            <a:off x="7231063" y="211455"/>
            <a:ext cx="328612" cy="150813"/>
          </a:xfrm>
          <a:prstGeom prst="roundRect">
            <a:avLst>
              <a:gd name="adj" fmla="val 0"/>
            </a:avLst>
          </a:prstGeom>
          <a:solidFill>
            <a:srgbClr val="262626"/>
          </a:solidFill>
          <a:ln w="9525" cap="flat" cmpd="sng">
            <a:solidFill>
              <a:srgbClr val="262626"/>
            </a:solidFill>
            <a:prstDash val="solid"/>
            <a:headEnd type="none" w="med" len="med"/>
            <a:tailEnd type="none" w="med" len="med"/>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endParaRPr lang="zh-CN" altLang="en-US" sz="1200" dirty="0">
              <a:solidFill>
                <a:schemeClr val="bg1"/>
              </a:solidFill>
              <a:latin typeface="微软雅黑" panose="020B0503020204020204" charset="-122"/>
              <a:ea typeface="微软雅黑" panose="020B0503020204020204" charset="-122"/>
            </a:endParaRPr>
          </a:p>
        </p:txBody>
      </p:sp>
      <p:cxnSp>
        <p:nvCxnSpPr>
          <p:cNvPr id="4101" name="AutoShape 177"/>
          <p:cNvCxnSpPr>
            <a:stCxn id="4141" idx="1"/>
            <a:endCxn id="4100" idx="1"/>
          </p:cNvCxnSpPr>
          <p:nvPr>
            <p:custDataLst>
              <p:tags r:id="rId6"/>
            </p:custDataLst>
          </p:nvPr>
        </p:nvCxnSpPr>
        <p:spPr>
          <a:xfrm flipV="1">
            <a:off x="1216025" y="287020"/>
            <a:ext cx="6015355" cy="29845"/>
          </a:xfrm>
          <a:prstGeom prst="straightConnector1">
            <a:avLst/>
          </a:prstGeom>
          <a:ln w="19050" cap="flat" cmpd="sng">
            <a:solidFill>
              <a:srgbClr val="7F7F7F"/>
            </a:solidFill>
            <a:prstDash val="solid"/>
            <a:headEnd type="none" w="med" len="med"/>
            <a:tailEnd type="none" w="med" len="med"/>
          </a:ln>
        </p:spPr>
      </p:cxnSp>
      <p:sp>
        <p:nvSpPr>
          <p:cNvPr id="4122" name="矩形 31"/>
          <p:cNvSpPr/>
          <p:nvPr>
            <p:custDataLst>
              <p:tags r:id="rId7"/>
            </p:custDataLst>
          </p:nvPr>
        </p:nvSpPr>
        <p:spPr>
          <a:xfrm>
            <a:off x="5542915" y="164465"/>
            <a:ext cx="1576705" cy="259715"/>
          </a:xfrm>
          <a:prstGeom prst="rect">
            <a:avLst/>
          </a:prstGeom>
          <a:solidFill>
            <a:schemeClr val="bg1"/>
          </a:solidFill>
          <a:ln w="9525">
            <a:noFill/>
          </a:ln>
        </p:spPr>
        <p:txBody>
          <a:bodyPr wrap="square" lIns="71755" rIns="71755" anchor="ctr" anchorCtr="1">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l" eaLnBrk="1" hangingPunct="1">
              <a:spcBef>
                <a:spcPct val="0"/>
              </a:spcBef>
              <a:buNone/>
            </a:pPr>
            <a:r>
              <a:rPr lang="en-US" altLang="zh-CN" sz="1000" b="1" dirty="0">
                <a:latin typeface="微软雅黑" panose="020B0503020204020204" charset="-122"/>
                <a:ea typeface="微软雅黑" panose="020B0503020204020204" charset="-122"/>
                <a:sym typeface="+mn-ea"/>
              </a:rPr>
              <a:t>LBT-S5336X-4X8C24T</a:t>
            </a:r>
            <a:endParaRPr lang="en-US" altLang="zh-CN" sz="1000" b="1" dirty="0">
              <a:latin typeface="微软雅黑" panose="020B0503020204020204" charset="-122"/>
              <a:ea typeface="微软雅黑" panose="020B0503020204020204" charset="-122"/>
              <a:sym typeface="+mn-ea"/>
            </a:endParaRPr>
          </a:p>
        </p:txBody>
      </p:sp>
      <p:sp>
        <p:nvSpPr>
          <p:cNvPr id="4141" name="矩形 33"/>
          <p:cNvSpPr/>
          <p:nvPr>
            <p:custDataLst>
              <p:tags r:id="rId8"/>
            </p:custDataLst>
          </p:nvPr>
        </p:nvSpPr>
        <p:spPr>
          <a:xfrm flipH="1">
            <a:off x="-12700" y="211455"/>
            <a:ext cx="1228725" cy="210820"/>
          </a:xfrm>
          <a:prstGeom prst="rect">
            <a:avLst/>
          </a:prstGeom>
          <a:solidFill>
            <a:schemeClr val="tx1"/>
          </a:solidFill>
          <a:ln w="9525">
            <a:noFill/>
          </a:ln>
        </p:spPr>
        <p:txBody>
          <a:bodyPr anchor="ctr" anchorCtr="0"/>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stStyle>
          <a:p>
            <a:pPr marL="0" lvl="0" indent="0" algn="ctr" eaLnBrk="1" hangingPunct="1">
              <a:spcBef>
                <a:spcPct val="0"/>
              </a:spcBef>
              <a:buNone/>
            </a:pPr>
            <a:endParaRPr lang="zh-CN" altLang="en-US" sz="1000" b="1" dirty="0">
              <a:solidFill>
                <a:schemeClr val="bg1"/>
              </a:solidFill>
              <a:ea typeface="微软雅黑" panose="020B0503020204020204" charset="-122"/>
              <a:sym typeface="Arial" panose="020B0604020202020204" pitchFamily="34" charset="0"/>
            </a:endParaRPr>
          </a:p>
        </p:txBody>
      </p:sp>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UNIT_TABLE_BEAUTIFY" val="smartTable{9d4d9e55-2896-4512-95be-a8acf8ed4f8c}"/>
  <p:tag name="KSO_WM_BEAUTIFY_FLAG" val=""/>
  <p:tag name="TABLE_ENDDRAG_ORIGIN_RECT" val="458*738"/>
  <p:tag name="TABLE_ENDDRAG_RECT" val="71*50*458*738"/>
</p:tagLst>
</file>

<file path=ppt/tags/tag37.xml><?xml version="1.0" encoding="utf-8"?>
<p:tagLst xmlns:p="http://schemas.openxmlformats.org/presentationml/2006/main">
  <p:tag name="KSO_WM_UNIT_TABLE_BEAUTIFY" val="smartTable{d0a36cdf-a378-452f-861f-7884080da5b9}"/>
  <p:tag name="TABLE_ENDDRAG_ORIGIN_RECT" val="474*719"/>
  <p:tag name="TABLE_ENDDRAG_RECT" val="62*43*474*719"/>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40.xml><?xml version="1.0" encoding="utf-8"?>
<p:tagLst xmlns:p="http://schemas.openxmlformats.org/presentationml/2006/main">
  <p:tag name="KSO_WM_BEAUTIFY_FLAG" val=""/>
</p:tagLst>
</file>

<file path=ppt/tags/tag41.xml><?xml version="1.0" encoding="utf-8"?>
<p:tagLst xmlns:p="http://schemas.openxmlformats.org/presentationml/2006/main">
  <p:tag name="KSO_WM_BEAUTIFY_FLAG" val=""/>
</p:tagLst>
</file>

<file path=ppt/tags/tag42.xml><?xml version="1.0" encoding="utf-8"?>
<p:tagLst xmlns:p="http://schemas.openxmlformats.org/presentationml/2006/main">
  <p:tag name="KSO_WM_BEAUTIFY_FLAG" val=""/>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
</p:tagLst>
</file>

<file path=ppt/tags/tag45.xml><?xml version="1.0" encoding="utf-8"?>
<p:tagLst xmlns:p="http://schemas.openxmlformats.org/presentationml/2006/main">
  <p:tag name="KSO_WM_UNIT_TABLE_BEAUTIFY" val="smartTable{5722703e-2308-4cfa-9e6f-c96f92cfaa2a}"/>
  <p:tag name="TABLE_ENDDRAG_ORIGIN_RECT" val="484*741"/>
  <p:tag name="TABLE_ENDDRAG_RECT" val="57*43*484*741"/>
</p:tagLst>
</file>

<file path=ppt/tags/tag46.xml><?xml version="1.0" encoding="utf-8"?>
<p:tagLst xmlns:p="http://schemas.openxmlformats.org/presentationml/2006/main">
  <p:tag name="KSO_WM_BEAUTIFY_FLAG" val=""/>
</p:tagLst>
</file>

<file path=ppt/tags/tag47.xml><?xml version="1.0" encoding="utf-8"?>
<p:tagLst xmlns:p="http://schemas.openxmlformats.org/presentationml/2006/main">
  <p:tag name="KSO_WM_BEAUTIFY_FLAG" val=""/>
</p:tagLst>
</file>

<file path=ppt/tags/tag48.xml><?xml version="1.0" encoding="utf-8"?>
<p:tagLst xmlns:p="http://schemas.openxmlformats.org/presentationml/2006/main">
  <p:tag name="KSO_WM_BEAUTIFY_FLAG" val=""/>
</p:tagLst>
</file>

<file path=ppt/tags/tag49.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50.xml><?xml version="1.0" encoding="utf-8"?>
<p:tagLst xmlns:p="http://schemas.openxmlformats.org/presentationml/2006/main">
  <p:tag name="KSO_WM_BEAUTIFY_FLAG" val=""/>
</p:tagLst>
</file>

<file path=ppt/tags/tag51.xml><?xml version="1.0" encoding="utf-8"?>
<p:tagLst xmlns:p="http://schemas.openxmlformats.org/presentationml/2006/main">
  <p:tag name="KSO_WM_BEAUTIFY_FLAG" val=""/>
</p:tagLst>
</file>

<file path=ppt/tags/tag52.xml><?xml version="1.0" encoding="utf-8"?>
<p:tagLst xmlns:p="http://schemas.openxmlformats.org/presentationml/2006/main">
  <p:tag name="KSO_WM_BEAUTIFY_FLAG" val=""/>
</p:tagLst>
</file>

<file path=ppt/tags/tag53.xml><?xml version="1.0" encoding="utf-8"?>
<p:tagLst xmlns:p="http://schemas.openxmlformats.org/presentationml/2006/main">
  <p:tag name="KSO_WPP_MARK_KEY" val="c53b6314-3702-4e55-8ae1-963b866ad845"/>
  <p:tag name="COMMONDATA" val="eyJoZGlkIjoiYjljZWU5OGY0OTU3MTg5NzkzZmE3N2NlMTdjOThmMjAifQ=="/>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satMod val="110000"/>
                <a:lumMod val="105000"/>
                <a:tint val="67000"/>
              </a:schemeClr>
            </a:gs>
            <a:gs pos="50000">
              <a:schemeClr val="phClr">
                <a:lumMod val="105000"/>
                <a:satMod val="103000"/>
                <a:tint val="73000"/>
              </a:schemeClr>
            </a:gs>
            <a:gs pos="100000">
              <a:schemeClr val="phClr">
                <a:satMod val="105000"/>
                <a:lumMod val="109000"/>
                <a:tint val="81000"/>
              </a:schemeClr>
            </a:gs>
          </a:gsLst>
          <a:lin ang="5400000" scaled="0"/>
        </a:gradFill>
        <a:gradFill rotWithShape="1">
          <a:gsLst>
            <a:gs pos="0">
              <a:schemeClr val="phClr">
                <a:satMod val="103000"/>
                <a:lumMod val="102000"/>
                <a:shade val="94000"/>
              </a:schemeClr>
            </a:gs>
            <a:gs pos="50000">
              <a:schemeClr val="phClr">
                <a:lumMod val="110000"/>
                <a:satMod val="100000"/>
                <a:tint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5035</Words>
  <Application>WPS 演示</Application>
  <PresentationFormat/>
  <Paragraphs>376</Paragraphs>
  <Slides>5</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5</vt:i4>
      </vt:variant>
    </vt:vector>
  </HeadingPairs>
  <TitlesOfParts>
    <vt:vector size="16" baseType="lpstr">
      <vt:lpstr>Arial</vt:lpstr>
      <vt:lpstr>宋体</vt:lpstr>
      <vt:lpstr>Wingdings</vt:lpstr>
      <vt:lpstr>方正中等线简体</vt:lpstr>
      <vt:lpstr>方正黑体简体</vt:lpstr>
      <vt:lpstr>Arial</vt:lpstr>
      <vt:lpstr>微软雅黑</vt:lpstr>
      <vt:lpstr>Wingdings</vt:lpstr>
      <vt:lpstr>Arial Unicode MS</vt:lpstr>
      <vt:lpstr>Calibri</vt:lpstr>
      <vt:lpstr>Office theme</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南瓜</dc:creator>
  <cp:lastModifiedBy>18566931991</cp:lastModifiedBy>
  <cp:revision>115</cp:revision>
  <dcterms:created xsi:type="dcterms:W3CDTF">2023-06-14T08:31:00Z</dcterms:created>
  <dcterms:modified xsi:type="dcterms:W3CDTF">2026-06-23T08:50:04Z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wqlLaW5nc29mdCBQREYgdG8gV1BTIDkw</vt:lpwstr>
  </property>
  <property fmtid="{D5CDD505-2E9C-101B-9397-08002B2CF9AE}" pid="3" name="Created">
    <vt:filetime>2023-06-28T15:42:06Z</vt:filetime>
  </property>
  <property fmtid="{D5CDD505-2E9C-101B-9397-08002B2CF9AE}" pid="4" name="ICV">
    <vt:lpwstr>9EACA9939C6142E6944F7A7892E71BEB_13</vt:lpwstr>
  </property>
  <property fmtid="{D5CDD505-2E9C-101B-9397-08002B2CF9AE}" pid="5" name="KSOProductBuildVer">
    <vt:lpwstr>2052-12.1.0.26895</vt:lpwstr>
  </property>
</Properties>
</file>